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94660"/>
  </p:normalViewPr>
  <p:slideViewPr>
    <p:cSldViewPr snapToGrid="0">
      <p:cViewPr varScale="1">
        <p:scale>
          <a:sx n="68" d="100"/>
          <a:sy n="68"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799C-500D-4B19-A26E-285F247E0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46D99-D539-48FD-A439-3712BC2DC1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652685-D1DF-4FE6-8DB4-56FDFE0E7C79}"/>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5" name="Footer Placeholder 4">
            <a:extLst>
              <a:ext uri="{FF2B5EF4-FFF2-40B4-BE49-F238E27FC236}">
                <a16:creationId xmlns:a16="http://schemas.microsoft.com/office/drawing/2014/main" id="{83744B91-0B8B-4394-88ED-60A0A32CE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0440B-86B6-4394-B5F8-A39F20E40295}"/>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47069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E7A1-B879-4E6F-A9C4-49545FD91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94221-0409-4948-874E-C9B25102C3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300D5-AF28-44A4-A7DB-204631F3D154}"/>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5" name="Footer Placeholder 4">
            <a:extLst>
              <a:ext uri="{FF2B5EF4-FFF2-40B4-BE49-F238E27FC236}">
                <a16:creationId xmlns:a16="http://schemas.microsoft.com/office/drawing/2014/main" id="{A3DF8F63-AC17-4E78-B7D5-562A83B52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7292A-9771-466E-9CB7-BB2EE3A371F7}"/>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347148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3A3CB9-48F9-412D-95FC-0F3EB895DB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EEA51B-9181-46E1-9D7C-51CF8B212B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49BDF-BCB4-4A10-9E08-045804CB723B}"/>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5" name="Footer Placeholder 4">
            <a:extLst>
              <a:ext uri="{FF2B5EF4-FFF2-40B4-BE49-F238E27FC236}">
                <a16:creationId xmlns:a16="http://schemas.microsoft.com/office/drawing/2014/main" id="{EF536350-1E9A-4EBC-9AF1-DF848FACB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C89E5-17AC-4143-9B66-B6AC4227D8C7}"/>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19886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05C7-AE16-4DFF-A0D2-702C7487B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A0909-0BAE-44E2-BD04-F22ACC46B5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B16DC-307A-4036-A4B9-AC6AB24E30BA}"/>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5" name="Footer Placeholder 4">
            <a:extLst>
              <a:ext uri="{FF2B5EF4-FFF2-40B4-BE49-F238E27FC236}">
                <a16:creationId xmlns:a16="http://schemas.microsoft.com/office/drawing/2014/main" id="{6663ADB0-FA50-4560-8C9E-E4F8E4D91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DECB2-9ADA-4230-AFC2-261720168DAE}"/>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36007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3B0D-4B49-4ECA-87B6-ED00D81E9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DDFDF-EC3C-4A36-827A-5557D5161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544736-AE81-4CFC-99BD-4D813891DE10}"/>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5" name="Footer Placeholder 4">
            <a:extLst>
              <a:ext uri="{FF2B5EF4-FFF2-40B4-BE49-F238E27FC236}">
                <a16:creationId xmlns:a16="http://schemas.microsoft.com/office/drawing/2014/main" id="{31AA0D13-CCF7-4053-B389-A2E78A296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BE7B2-D47B-432A-BD9F-3C2D2EA35841}"/>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222562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4235-6567-42B0-B859-40314BF6D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C96A6-C40E-42EE-A369-24CDF0BC0C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B33F9-EA51-4D80-B826-9CD9DCE6C5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6433D6-F642-4E02-933A-4443453035FF}"/>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6" name="Footer Placeholder 5">
            <a:extLst>
              <a:ext uri="{FF2B5EF4-FFF2-40B4-BE49-F238E27FC236}">
                <a16:creationId xmlns:a16="http://schemas.microsoft.com/office/drawing/2014/main" id="{EA01C188-8E32-4FF1-AEED-7397BEE91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BA78B-DE89-4311-AEDE-773B8F3908A1}"/>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17071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D423-E4DC-48FC-842E-B399C937A2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12097F-8BFC-491C-BFCC-C8B977333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C43C43-26FB-40C9-864F-828540E202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10FA8D-4E93-4573-8BB2-1FE3D1235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E39885-63B5-4452-AD46-867AFC3AC3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0FE652-3D87-4F02-BD40-82F81696E1EE}"/>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8" name="Footer Placeholder 7">
            <a:extLst>
              <a:ext uri="{FF2B5EF4-FFF2-40B4-BE49-F238E27FC236}">
                <a16:creationId xmlns:a16="http://schemas.microsoft.com/office/drawing/2014/main" id="{44F9FFDF-007E-4912-92A0-F5DDA37D1C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635E1-D0DA-4ACD-93D7-F2CE58CA8B8D}"/>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306206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493A-B833-4915-90E4-34777C0B4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A609F-3BE4-4B4E-A5FB-0D4A19B236C0}"/>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4" name="Footer Placeholder 3">
            <a:extLst>
              <a:ext uri="{FF2B5EF4-FFF2-40B4-BE49-F238E27FC236}">
                <a16:creationId xmlns:a16="http://schemas.microsoft.com/office/drawing/2014/main" id="{F0009C80-6A77-403F-8B21-8E13FF429B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CB3B7E-2C95-444A-B4DD-7A3331C050EB}"/>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18776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4B652-A484-4D84-BFD2-6F0E9B1519E1}"/>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3" name="Footer Placeholder 2">
            <a:extLst>
              <a:ext uri="{FF2B5EF4-FFF2-40B4-BE49-F238E27FC236}">
                <a16:creationId xmlns:a16="http://schemas.microsoft.com/office/drawing/2014/main" id="{130C0560-F0B8-4612-B19D-56BA11ED9B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3BB856-7912-4C82-9088-9A9C00A6EC1B}"/>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209944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08FE-33BA-4608-954F-2572D682F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420B4F-7675-41F8-BBF2-BD4BC537D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CDF966-2F18-465B-B34F-9B5AE54B4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90225F-793B-41BB-BE66-37177AD750CD}"/>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6" name="Footer Placeholder 5">
            <a:extLst>
              <a:ext uri="{FF2B5EF4-FFF2-40B4-BE49-F238E27FC236}">
                <a16:creationId xmlns:a16="http://schemas.microsoft.com/office/drawing/2014/main" id="{1128D159-B13C-4798-9982-51BF35FB2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DB8FC-76E3-4BD2-A175-B26E7ABD033A}"/>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208470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8573-30A2-410D-B100-9F155EE81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B3C2A3-6A6A-4158-9E97-2935AD862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B92CE-5878-45CA-B55A-35CE861A9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7F4D71-5EC6-4A70-857A-17C1AD14384B}"/>
              </a:ext>
            </a:extLst>
          </p:cNvPr>
          <p:cNvSpPr>
            <a:spLocks noGrp="1"/>
          </p:cNvSpPr>
          <p:nvPr>
            <p:ph type="dt" sz="half" idx="10"/>
          </p:nvPr>
        </p:nvSpPr>
        <p:spPr/>
        <p:txBody>
          <a:bodyPr/>
          <a:lstStyle/>
          <a:p>
            <a:fld id="{E8B48068-5CBB-45C6-8611-C40FCB9B4B5F}" type="datetimeFigureOut">
              <a:rPr lang="en-US" smtClean="0"/>
              <a:t>2/10/2019</a:t>
            </a:fld>
            <a:endParaRPr lang="en-US"/>
          </a:p>
        </p:txBody>
      </p:sp>
      <p:sp>
        <p:nvSpPr>
          <p:cNvPr id="6" name="Footer Placeholder 5">
            <a:extLst>
              <a:ext uri="{FF2B5EF4-FFF2-40B4-BE49-F238E27FC236}">
                <a16:creationId xmlns:a16="http://schemas.microsoft.com/office/drawing/2014/main" id="{06C0E59E-983B-491B-8F40-B05BA3530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E0BE0-6DA3-4DEE-84BA-5BDE12715DD1}"/>
              </a:ext>
            </a:extLst>
          </p:cNvPr>
          <p:cNvSpPr>
            <a:spLocks noGrp="1"/>
          </p:cNvSpPr>
          <p:nvPr>
            <p:ph type="sldNum" sz="quarter" idx="12"/>
          </p:nvPr>
        </p:nvSpPr>
        <p:spPr/>
        <p:txBody>
          <a:bodyPr/>
          <a:lstStyle/>
          <a:p>
            <a:fld id="{9FCB5C03-D5D4-4F23-9CD7-BEAE9046AEB1}" type="slidenum">
              <a:rPr lang="en-US" smtClean="0"/>
              <a:t>‹#›</a:t>
            </a:fld>
            <a:endParaRPr lang="en-US"/>
          </a:p>
        </p:txBody>
      </p:sp>
    </p:spTree>
    <p:extLst>
      <p:ext uri="{BB962C8B-B14F-4D97-AF65-F5344CB8AC3E}">
        <p14:creationId xmlns:p14="http://schemas.microsoft.com/office/powerpoint/2010/main" val="125655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7196F-3914-4141-9E9F-BA8599A46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A2627B-B12A-479B-93B5-4EDBB4B7D3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FBFD7-AE9E-4E88-AA6D-00403C903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48068-5CBB-45C6-8611-C40FCB9B4B5F}" type="datetimeFigureOut">
              <a:rPr lang="en-US" smtClean="0"/>
              <a:t>2/10/2019</a:t>
            </a:fld>
            <a:endParaRPr lang="en-US"/>
          </a:p>
        </p:txBody>
      </p:sp>
      <p:sp>
        <p:nvSpPr>
          <p:cNvPr id="5" name="Footer Placeholder 4">
            <a:extLst>
              <a:ext uri="{FF2B5EF4-FFF2-40B4-BE49-F238E27FC236}">
                <a16:creationId xmlns:a16="http://schemas.microsoft.com/office/drawing/2014/main" id="{8880A936-3B03-46E6-8128-DB019AE56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0C0359-D57B-4970-9E13-7805FA718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B5C03-D5D4-4F23-9CD7-BEAE9046AEB1}" type="slidenum">
              <a:rPr lang="en-US" smtClean="0"/>
              <a:t>‹#›</a:t>
            </a:fld>
            <a:endParaRPr lang="en-US"/>
          </a:p>
        </p:txBody>
      </p:sp>
    </p:spTree>
    <p:extLst>
      <p:ext uri="{BB962C8B-B14F-4D97-AF65-F5344CB8AC3E}">
        <p14:creationId xmlns:p14="http://schemas.microsoft.com/office/powerpoint/2010/main" val="263035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089C-9069-4994-903A-BF4933F12362}"/>
              </a:ext>
            </a:extLst>
          </p:cNvPr>
          <p:cNvSpPr>
            <a:spLocks noGrp="1"/>
          </p:cNvSpPr>
          <p:nvPr>
            <p:ph type="ctrTitle"/>
          </p:nvPr>
        </p:nvSpPr>
        <p:spPr>
          <a:xfrm>
            <a:off x="6653600" y="1396289"/>
            <a:ext cx="5006336"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Character Strong—February 20</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1600879-B275-4EFB-AE70-F3DEC3C27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41" y="1210779"/>
            <a:ext cx="4105275" cy="2970650"/>
          </a:xfrm>
          <a:prstGeom prst="rect">
            <a:avLst/>
          </a:prstGeom>
        </p:spPr>
      </p:pic>
      <p:sp>
        <p:nvSpPr>
          <p:cNvPr id="3" name="Subtitle 2">
            <a:extLst>
              <a:ext uri="{FF2B5EF4-FFF2-40B4-BE49-F238E27FC236}">
                <a16:creationId xmlns:a16="http://schemas.microsoft.com/office/drawing/2014/main" id="{A5DBC522-292C-41C5-AD1B-08E2B11E0299}"/>
              </a:ext>
            </a:extLst>
          </p:cNvPr>
          <p:cNvSpPr>
            <a:spLocks noGrp="1"/>
          </p:cNvSpPr>
          <p:nvPr>
            <p:ph type="subTitle" idx="1"/>
          </p:nvPr>
        </p:nvSpPr>
        <p:spPr>
          <a:xfrm>
            <a:off x="6658044" y="2871982"/>
            <a:ext cx="5006336" cy="3181684"/>
          </a:xfrm>
        </p:spPr>
        <p:txBody>
          <a:bodyPr vert="horz" lIns="91440" tIns="45720" rIns="91440" bIns="45720" rtlCol="0" anchor="t">
            <a:normAutofit/>
          </a:bodyPr>
          <a:lstStyle/>
          <a:p>
            <a:pPr indent="-228600" algn="l" fontAlgn="base">
              <a:buFont typeface="Arial" panose="020B0604020202020204" pitchFamily="34" charset="0"/>
              <a:buChar char="•"/>
            </a:pPr>
            <a:r>
              <a:rPr lang="en-US" sz="1800"/>
              <a:t>Objectives:</a:t>
            </a:r>
          </a:p>
          <a:p>
            <a:pPr marL="342900" indent="-228600" algn="l">
              <a:buFont typeface="Arial" panose="020B0604020202020204" pitchFamily="34" charset="0"/>
              <a:buChar char="•"/>
            </a:pPr>
            <a:r>
              <a:rPr lang="en-US" sz="1800"/>
              <a:t>Students will identify their own character and ways they could improve it.</a:t>
            </a:r>
          </a:p>
          <a:p>
            <a:pPr marL="342900" indent="-228600" algn="l">
              <a:buFont typeface="Arial" panose="020B0604020202020204" pitchFamily="34" charset="0"/>
              <a:buChar char="•"/>
            </a:pPr>
            <a:r>
              <a:rPr lang="en-US" sz="1800"/>
              <a:t>Students will understand what Reason and Wise Mind are.</a:t>
            </a:r>
          </a:p>
          <a:p>
            <a:pPr marL="342900" indent="-228600" algn="l">
              <a:buFont typeface="Arial" panose="020B0604020202020204" pitchFamily="34" charset="0"/>
              <a:buChar char="•"/>
            </a:pPr>
            <a:r>
              <a:rPr lang="en-US" sz="1800"/>
              <a:t>Students will understand the three states of mind.</a:t>
            </a:r>
          </a:p>
          <a:p>
            <a:pPr marL="342900" indent="-228600" algn="l">
              <a:buFont typeface="Arial" panose="020B0604020202020204" pitchFamily="34" charset="0"/>
              <a:buChar char="•"/>
            </a:pPr>
            <a:endParaRPr lang="en-US" sz="1800"/>
          </a:p>
          <a:p>
            <a:pPr marL="342900" indent="-228600" algn="l">
              <a:buFont typeface="Arial" panose="020B0604020202020204" pitchFamily="34" charset="0"/>
              <a:buChar char="•"/>
            </a:pPr>
            <a:endParaRPr lang="en-US" sz="1800"/>
          </a:p>
        </p:txBody>
      </p:sp>
    </p:spTree>
    <p:extLst>
      <p:ext uri="{BB962C8B-B14F-4D97-AF65-F5344CB8AC3E}">
        <p14:creationId xmlns:p14="http://schemas.microsoft.com/office/powerpoint/2010/main" val="39828143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4CDCC-40EA-4DE7-B926-53B92B0ED61A}"/>
              </a:ext>
            </a:extLst>
          </p:cNvPr>
          <p:cNvSpPr>
            <a:spLocks noGrp="1"/>
          </p:cNvSpPr>
          <p:nvPr>
            <p:ph type="title"/>
          </p:nvPr>
        </p:nvSpPr>
        <p:spPr>
          <a:xfrm>
            <a:off x="640080" y="942535"/>
            <a:ext cx="3031588" cy="5120640"/>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dirty="0">
                <a:solidFill>
                  <a:srgbClr val="FFFFFF"/>
                </a:solidFill>
                <a:latin typeface="+mj-lt"/>
                <a:ea typeface="+mj-ea"/>
                <a:cs typeface="+mj-cs"/>
              </a:rPr>
              <a:t>Last Week’s Character Dare!</a:t>
            </a:r>
            <a:br>
              <a:rPr lang="en-US" sz="2600" kern="1200" dirty="0">
                <a:solidFill>
                  <a:srgbClr val="FFFFFF"/>
                </a:solidFill>
                <a:latin typeface="+mj-lt"/>
                <a:ea typeface="+mj-ea"/>
                <a:cs typeface="+mj-cs"/>
              </a:rPr>
            </a:br>
            <a:br>
              <a:rPr lang="en-US" sz="2600" dirty="0">
                <a:solidFill>
                  <a:srgbClr val="FFFFFF"/>
                </a:solidFill>
              </a:rPr>
            </a:br>
            <a:r>
              <a:rPr lang="en-US" sz="2600" dirty="0">
                <a:solidFill>
                  <a:srgbClr val="FFFFFF"/>
                </a:solidFill>
              </a:rPr>
              <a:t>Truth: What do you think about our most recent dare?</a:t>
            </a:r>
            <a:br>
              <a:rPr lang="en-US" sz="2600" dirty="0">
                <a:solidFill>
                  <a:srgbClr val="FFFFFF"/>
                </a:solidFill>
              </a:rPr>
            </a:br>
            <a:br>
              <a:rPr lang="en-US" sz="2600" dirty="0">
                <a:solidFill>
                  <a:srgbClr val="FFFFFF"/>
                </a:solidFill>
              </a:rPr>
            </a:br>
            <a:r>
              <a:rPr lang="en-US" sz="2600" dirty="0">
                <a:solidFill>
                  <a:srgbClr val="FFFFFF"/>
                </a:solidFill>
              </a:rPr>
              <a:t>Dare: Reflect on your experience with the most recent dare.</a:t>
            </a:r>
            <a:br>
              <a:rPr lang="en-US" sz="2600" kern="1200" dirty="0">
                <a:solidFill>
                  <a:srgbClr val="FFFFFF"/>
                </a:solidFill>
                <a:latin typeface="+mj-lt"/>
                <a:ea typeface="+mj-ea"/>
                <a:cs typeface="+mj-cs"/>
              </a:rPr>
            </a:b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pic>
        <p:nvPicPr>
          <p:cNvPr id="15" name="Content Placeholder 4">
            <a:extLst>
              <a:ext uri="{FF2B5EF4-FFF2-40B4-BE49-F238E27FC236}">
                <a16:creationId xmlns:a16="http://schemas.microsoft.com/office/drawing/2014/main" id="{0B731A6D-8DF5-440E-A046-81F7CE47D1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405625"/>
            <a:ext cx="7188199" cy="4043361"/>
          </a:xfrm>
          <a:prstGeom prst="rect">
            <a:avLst/>
          </a:prstGeom>
        </p:spPr>
      </p:pic>
    </p:spTree>
    <p:extLst>
      <p:ext uri="{BB962C8B-B14F-4D97-AF65-F5344CB8AC3E}">
        <p14:creationId xmlns:p14="http://schemas.microsoft.com/office/powerpoint/2010/main" val="423723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2801-A8E0-4840-A4B9-7031A44DA5F9}"/>
              </a:ext>
            </a:extLst>
          </p:cNvPr>
          <p:cNvSpPr>
            <a:spLocks noGrp="1"/>
          </p:cNvSpPr>
          <p:nvPr>
            <p:ph type="title"/>
          </p:nvPr>
        </p:nvSpPr>
        <p:spPr/>
        <p:txBody>
          <a:bodyPr/>
          <a:lstStyle/>
          <a:p>
            <a:pPr algn="ctr"/>
            <a:r>
              <a:rPr lang="en-US" b="1" dirty="0">
                <a:solidFill>
                  <a:schemeClr val="accent1">
                    <a:lumMod val="75000"/>
                  </a:schemeClr>
                </a:solidFill>
              </a:rPr>
              <a:t>This week’s character Dare!</a:t>
            </a:r>
          </a:p>
        </p:txBody>
      </p:sp>
      <p:pic>
        <p:nvPicPr>
          <p:cNvPr id="5" name="Content Placeholder 4">
            <a:extLst>
              <a:ext uri="{FF2B5EF4-FFF2-40B4-BE49-F238E27FC236}">
                <a16:creationId xmlns:a16="http://schemas.microsoft.com/office/drawing/2014/main" id="{5A779753-7830-4129-95FE-2F4EB53DC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942" y="1825625"/>
            <a:ext cx="7720115" cy="4351338"/>
          </a:xfrm>
        </p:spPr>
      </p:pic>
    </p:spTree>
    <p:extLst>
      <p:ext uri="{BB962C8B-B14F-4D97-AF65-F5344CB8AC3E}">
        <p14:creationId xmlns:p14="http://schemas.microsoft.com/office/powerpoint/2010/main" val="20267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5335-CB14-4DE9-B5D1-2FC673B44E4D}"/>
              </a:ext>
            </a:extLst>
          </p:cNvPr>
          <p:cNvSpPr>
            <a:spLocks noGrp="1"/>
          </p:cNvSpPr>
          <p:nvPr>
            <p:ph type="title"/>
          </p:nvPr>
        </p:nvSpPr>
        <p:spPr/>
        <p:txBody>
          <a:bodyPr/>
          <a:lstStyle/>
          <a:p>
            <a:pPr algn="ctr"/>
            <a:r>
              <a:rPr lang="en-US" dirty="0">
                <a:solidFill>
                  <a:srgbClr val="002060"/>
                </a:solidFill>
                <a:latin typeface="Arial Black" panose="020B0A04020102020204" pitchFamily="34" charset="0"/>
              </a:rPr>
              <a:t>Reason Mind</a:t>
            </a:r>
          </a:p>
        </p:txBody>
      </p:sp>
      <p:sp>
        <p:nvSpPr>
          <p:cNvPr id="3" name="Content Placeholder 2">
            <a:extLst>
              <a:ext uri="{FF2B5EF4-FFF2-40B4-BE49-F238E27FC236}">
                <a16:creationId xmlns:a16="http://schemas.microsoft.com/office/drawing/2014/main" id="{5C8781F8-B922-46FD-A888-81C31CF02D83}"/>
              </a:ext>
            </a:extLst>
          </p:cNvPr>
          <p:cNvSpPr>
            <a:spLocks noGrp="1"/>
          </p:cNvSpPr>
          <p:nvPr>
            <p:ph idx="1"/>
          </p:nvPr>
        </p:nvSpPr>
        <p:spPr>
          <a:xfrm>
            <a:off x="838200" y="1825625"/>
            <a:ext cx="10515600" cy="4667250"/>
          </a:xfrm>
        </p:spPr>
        <p:txBody>
          <a:bodyPr>
            <a:normAutofit fontScale="92500" lnSpcReduction="20000"/>
          </a:bodyPr>
          <a:lstStyle/>
          <a:p>
            <a:r>
              <a:rPr lang="en-US" i="1" dirty="0"/>
              <a:t>The Reason Mind is logical, calculated, task-oriented and rational; lacks emotion.</a:t>
            </a:r>
          </a:p>
          <a:p>
            <a:pPr marL="0" indent="0">
              <a:buNone/>
            </a:pPr>
            <a:endParaRPr lang="en-US" i="1" dirty="0"/>
          </a:p>
          <a:p>
            <a:pPr marL="0" indent="0">
              <a:buNone/>
            </a:pPr>
            <a:r>
              <a:rPr lang="en-US" b="1" u="sng" dirty="0"/>
              <a:t>Discussion Questions:</a:t>
            </a:r>
          </a:p>
          <a:p>
            <a:pPr marL="514350" indent="-514350">
              <a:buAutoNum type="arabicParenR"/>
            </a:pPr>
            <a:r>
              <a:rPr lang="en-US" dirty="0"/>
              <a:t>What jobs do you think require a Reason Mind?</a:t>
            </a:r>
          </a:p>
          <a:p>
            <a:pPr marL="514350" indent="-514350">
              <a:buAutoNum type="arabicParenR"/>
            </a:pPr>
            <a:r>
              <a:rPr lang="en-US" dirty="0"/>
              <a:t>What problems might come if you live in a Reason Mind ALL the time?</a:t>
            </a:r>
          </a:p>
          <a:p>
            <a:pPr marL="0" indent="0">
              <a:buNone/>
            </a:pPr>
            <a:r>
              <a:rPr lang="en-US" dirty="0">
                <a:solidFill>
                  <a:srgbClr val="00B050"/>
                </a:solidFill>
              </a:rPr>
              <a:t>Example: If your house is on fire and you only operate in a Reason Mind, you might think to yourself as you stand inside of your burning house, ‘Where did this fire start? How many rooms has it spread to? How did this fire start?’ This is where emotions would be handy, and the Emotion Mind would kick in and scream, ‘Get out of the house!’”</a:t>
            </a:r>
          </a:p>
          <a:p>
            <a:pPr marL="0" indent="0">
              <a:buNone/>
            </a:pPr>
            <a:r>
              <a:rPr lang="en-US" dirty="0"/>
              <a:t>3) Partner up and come up with three examples of moments in your lives where you would want to include emotions in your choices.</a:t>
            </a:r>
          </a:p>
          <a:p>
            <a:pPr marL="0" indent="0">
              <a:buNone/>
            </a:pPr>
            <a:endParaRPr lang="en-US" dirty="0"/>
          </a:p>
        </p:txBody>
      </p:sp>
    </p:spTree>
    <p:extLst>
      <p:ext uri="{BB962C8B-B14F-4D97-AF65-F5344CB8AC3E}">
        <p14:creationId xmlns:p14="http://schemas.microsoft.com/office/powerpoint/2010/main" val="2839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3EDE76-5F69-4771-9F74-D85268C9BEB6}"/>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en-US" sz="2800" dirty="0">
                <a:solidFill>
                  <a:schemeClr val="bg1"/>
                </a:solidFill>
              </a:rPr>
              <a:t>The ultimate mindset  is to live in the “Wise Mind,” where you can balance emotion and reason at the same time.</a:t>
            </a:r>
          </a:p>
        </p:txBody>
      </p:sp>
      <p:sp>
        <p:nvSpPr>
          <p:cNvPr id="10" name="Content Placeholder 9">
            <a:extLst>
              <a:ext uri="{FF2B5EF4-FFF2-40B4-BE49-F238E27FC236}">
                <a16:creationId xmlns:a16="http://schemas.microsoft.com/office/drawing/2014/main" id="{FA09FB0B-CC80-4D4B-8285-F9421631B930}"/>
              </a:ext>
            </a:extLst>
          </p:cNvPr>
          <p:cNvSpPr>
            <a:spLocks noGrp="1"/>
          </p:cNvSpPr>
          <p:nvPr>
            <p:ph idx="1"/>
          </p:nvPr>
        </p:nvSpPr>
        <p:spPr>
          <a:xfrm>
            <a:off x="643468" y="2638044"/>
            <a:ext cx="3363974" cy="3415622"/>
          </a:xfrm>
        </p:spPr>
        <p:txBody>
          <a:bodyPr>
            <a:normAutofit fontScale="92500"/>
          </a:bodyPr>
          <a:lstStyle/>
          <a:p>
            <a:pPr marL="0" indent="0">
              <a:buNone/>
            </a:pPr>
            <a:r>
              <a:rPr lang="en-US" sz="2000" b="1" dirty="0">
                <a:solidFill>
                  <a:schemeClr val="bg1"/>
                </a:solidFill>
              </a:rPr>
              <a:t>SCENARIO</a:t>
            </a:r>
            <a:r>
              <a:rPr lang="en-US" sz="2000" dirty="0">
                <a:solidFill>
                  <a:schemeClr val="bg1"/>
                </a:solidFill>
              </a:rPr>
              <a:t>:  </a:t>
            </a:r>
            <a:r>
              <a:rPr lang="en-US" sz="2600" dirty="0">
                <a:solidFill>
                  <a:schemeClr val="bg1"/>
                </a:solidFill>
              </a:rPr>
              <a:t>Your</a:t>
            </a:r>
            <a:r>
              <a:rPr lang="en-US" sz="2000" dirty="0">
                <a:solidFill>
                  <a:schemeClr val="bg1"/>
                </a:solidFill>
              </a:rPr>
              <a:t> </a:t>
            </a:r>
            <a:r>
              <a:rPr lang="en-US" dirty="0">
                <a:solidFill>
                  <a:schemeClr val="bg1"/>
                </a:solidFill>
              </a:rPr>
              <a:t>baseball team is playing their final game for the state championship. Your team is down by two runs and you have no outs and a runner on 2nd and 3rd base. You’re up next.” </a:t>
            </a:r>
            <a:endParaRPr lang="en-US" sz="2000" dirty="0">
              <a:solidFill>
                <a:schemeClr val="bg1"/>
              </a:solidFill>
            </a:endParaRPr>
          </a:p>
        </p:txBody>
      </p:sp>
      <p:pic>
        <p:nvPicPr>
          <p:cNvPr id="8" name="Content Placeholder 4">
            <a:extLst>
              <a:ext uri="{FF2B5EF4-FFF2-40B4-BE49-F238E27FC236}">
                <a16:creationId xmlns:a16="http://schemas.microsoft.com/office/drawing/2014/main" id="{9F102FFB-FF69-4F86-80E5-F43EE2AFF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763" y="1086982"/>
            <a:ext cx="6250769" cy="4523168"/>
          </a:xfrm>
          <a:prstGeom prst="rect">
            <a:avLst/>
          </a:prstGeom>
        </p:spPr>
      </p:pic>
    </p:spTree>
    <p:extLst>
      <p:ext uri="{BB962C8B-B14F-4D97-AF65-F5344CB8AC3E}">
        <p14:creationId xmlns:p14="http://schemas.microsoft.com/office/powerpoint/2010/main" val="382663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4BFBC-75DC-4749-97FA-3078936E554F}"/>
              </a:ext>
            </a:extLst>
          </p:cNvPr>
          <p:cNvSpPr/>
          <p:nvPr/>
        </p:nvSpPr>
        <p:spPr>
          <a:xfrm>
            <a:off x="970671" y="886264"/>
            <a:ext cx="10185009" cy="3908762"/>
          </a:xfrm>
          <a:prstGeom prst="rect">
            <a:avLst/>
          </a:prstGeom>
        </p:spPr>
        <p:txBody>
          <a:bodyPr wrap="square">
            <a:spAutoFit/>
          </a:bodyPr>
          <a:lstStyle/>
          <a:p>
            <a:pPr marL="285750" indent="-285750">
              <a:buFont typeface="Arial" panose="020B0604020202020204" pitchFamily="34" charset="0"/>
              <a:buChar char="•"/>
            </a:pPr>
            <a:r>
              <a:rPr lang="en-US" sz="3200" b="0" i="0" u="none" strike="noStrike" dirty="0">
                <a:solidFill>
                  <a:srgbClr val="222222"/>
                </a:solidFill>
                <a:effectLst/>
                <a:latin typeface="museo_sans300"/>
              </a:rPr>
              <a:t>What happens if you are only in an Emotion Mindset at this point in the game?</a:t>
            </a:r>
          </a:p>
          <a:p>
            <a:pPr marL="285750" indent="-285750">
              <a:buFont typeface="Arial" panose="020B0604020202020204" pitchFamily="34" charset="0"/>
              <a:buChar char="•"/>
            </a:pPr>
            <a:endParaRPr lang="en-US" sz="3200" dirty="0">
              <a:solidFill>
                <a:srgbClr val="222222"/>
              </a:solidFill>
              <a:latin typeface="museo_sans300"/>
            </a:endParaRPr>
          </a:p>
          <a:p>
            <a:pPr marL="285750" indent="-285750">
              <a:buFont typeface="Arial" panose="020B0604020202020204" pitchFamily="34" charset="0"/>
              <a:buChar char="•"/>
            </a:pPr>
            <a:r>
              <a:rPr lang="en-US" sz="3200" dirty="0"/>
              <a:t>What happens if you are operating with a Reason Mindset at this point in the game?</a:t>
            </a:r>
          </a:p>
          <a:p>
            <a:pPr marL="285750" indent="-285750">
              <a:buFont typeface="Arial" panose="020B0604020202020204" pitchFamily="34" charset="0"/>
              <a:buChar char="•"/>
            </a:pPr>
            <a:endParaRPr lang="en-US" sz="3200" dirty="0"/>
          </a:p>
          <a:p>
            <a:r>
              <a:rPr lang="en-US" sz="3200" dirty="0"/>
              <a:t>**</a:t>
            </a:r>
            <a:r>
              <a:rPr lang="en-US" sz="2400" dirty="0"/>
              <a:t>In these situations you want to be in a Wise Mind, where you are balancing both emotion and reason at the same time</a:t>
            </a:r>
            <a:r>
              <a:rPr lang="en-US" dirty="0"/>
              <a:t>.</a:t>
            </a:r>
            <a:endParaRPr lang="en-US" sz="3200" dirty="0"/>
          </a:p>
        </p:txBody>
      </p:sp>
      <p:pic>
        <p:nvPicPr>
          <p:cNvPr id="4" name="Picture 3">
            <a:extLst>
              <a:ext uri="{FF2B5EF4-FFF2-40B4-BE49-F238E27FC236}">
                <a16:creationId xmlns:a16="http://schemas.microsoft.com/office/drawing/2014/main" id="{A16138D0-0AC2-4C37-ACBA-390BA86E7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328" y="4330329"/>
            <a:ext cx="3481761" cy="2519463"/>
          </a:xfrm>
          <a:prstGeom prst="rect">
            <a:avLst/>
          </a:prstGeom>
        </p:spPr>
      </p:pic>
    </p:spTree>
    <p:extLst>
      <p:ext uri="{BB962C8B-B14F-4D97-AF65-F5344CB8AC3E}">
        <p14:creationId xmlns:p14="http://schemas.microsoft.com/office/powerpoint/2010/main" val="387933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2931-5760-4E4E-8D2D-3B4E9F890E5A}"/>
              </a:ext>
            </a:extLst>
          </p:cNvPr>
          <p:cNvSpPr>
            <a:spLocks noGrp="1"/>
          </p:cNvSpPr>
          <p:nvPr>
            <p:ph type="ctrTitle"/>
          </p:nvPr>
        </p:nvSpPr>
        <p:spPr>
          <a:xfrm>
            <a:off x="1524000" y="1122363"/>
            <a:ext cx="9144000" cy="1226942"/>
          </a:xfrm>
        </p:spPr>
        <p:txBody>
          <a:bodyPr/>
          <a:lstStyle/>
          <a:p>
            <a:r>
              <a:rPr lang="en-US" dirty="0">
                <a:solidFill>
                  <a:srgbClr val="FF0000"/>
                </a:solidFill>
                <a:latin typeface="Gigi" panose="04040504061007020D02" pitchFamily="82" charset="0"/>
              </a:rPr>
              <a:t>Exit Ticket!</a:t>
            </a:r>
          </a:p>
        </p:txBody>
      </p:sp>
      <p:sp>
        <p:nvSpPr>
          <p:cNvPr id="3" name="Subtitle 2">
            <a:extLst>
              <a:ext uri="{FF2B5EF4-FFF2-40B4-BE49-F238E27FC236}">
                <a16:creationId xmlns:a16="http://schemas.microsoft.com/office/drawing/2014/main" id="{1BB3EC3A-3434-4E46-85E0-FEA2703F86D4}"/>
              </a:ext>
            </a:extLst>
          </p:cNvPr>
          <p:cNvSpPr>
            <a:spLocks noGrp="1"/>
          </p:cNvSpPr>
          <p:nvPr>
            <p:ph type="subTitle" idx="1"/>
          </p:nvPr>
        </p:nvSpPr>
        <p:spPr>
          <a:xfrm>
            <a:off x="1524000" y="2630658"/>
            <a:ext cx="9144000" cy="2627142"/>
          </a:xfrm>
        </p:spPr>
        <p:txBody>
          <a:bodyPr/>
          <a:lstStyle/>
          <a:p>
            <a:pPr algn="l"/>
            <a:r>
              <a:rPr lang="en-US" b="1" dirty="0">
                <a:solidFill>
                  <a:srgbClr val="FF0000"/>
                </a:solidFill>
                <a:latin typeface="Arial Black" panose="020B0A04020102020204" pitchFamily="34" charset="0"/>
              </a:rPr>
              <a:t>Write down:</a:t>
            </a:r>
          </a:p>
          <a:p>
            <a:pPr marL="457200" indent="-457200" algn="l">
              <a:buAutoNum type="arabicParenR"/>
            </a:pPr>
            <a:r>
              <a:rPr lang="en-US" b="1" dirty="0">
                <a:solidFill>
                  <a:srgbClr val="FF0000"/>
                </a:solidFill>
                <a:latin typeface="Arial Black" panose="020B0A04020102020204" pitchFamily="34" charset="0"/>
              </a:rPr>
              <a:t>One time I was in Emotion Mind this week was…</a:t>
            </a:r>
          </a:p>
          <a:p>
            <a:pPr marL="457200" indent="-457200" algn="l">
              <a:buAutoNum type="arabicParenR"/>
            </a:pPr>
            <a:r>
              <a:rPr lang="en-US" b="1" dirty="0">
                <a:solidFill>
                  <a:srgbClr val="FF0000"/>
                </a:solidFill>
                <a:latin typeface="Arial Black" panose="020B0A04020102020204" pitchFamily="34" charset="0"/>
              </a:rPr>
              <a:t>One time I was in Reason Mind this week was…</a:t>
            </a:r>
          </a:p>
          <a:p>
            <a:pPr marL="457200" indent="-457200" algn="l">
              <a:buAutoNum type="arabicParenR"/>
            </a:pPr>
            <a:r>
              <a:rPr lang="en-US" b="1" dirty="0">
                <a:solidFill>
                  <a:srgbClr val="FF0000"/>
                </a:solidFill>
                <a:latin typeface="Arial Black" panose="020B0A04020102020204" pitchFamily="34" charset="0"/>
              </a:rPr>
              <a:t>One time I was in Wise Mind this week was…</a:t>
            </a:r>
          </a:p>
        </p:txBody>
      </p:sp>
    </p:spTree>
    <p:extLst>
      <p:ext uri="{BB962C8B-B14F-4D97-AF65-F5344CB8AC3E}">
        <p14:creationId xmlns:p14="http://schemas.microsoft.com/office/powerpoint/2010/main" val="21965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360</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Calibri Light</vt:lpstr>
      <vt:lpstr>Gigi</vt:lpstr>
      <vt:lpstr>museo_sans300</vt:lpstr>
      <vt:lpstr>Office Theme</vt:lpstr>
      <vt:lpstr>Character Strong—February 20</vt:lpstr>
      <vt:lpstr>Last Week’s Character Dare!  Truth: What do you think about our most recent dare?  Dare: Reflect on your experience with the most recent dare.  </vt:lpstr>
      <vt:lpstr>This week’s character Dare!</vt:lpstr>
      <vt:lpstr>Reason Mind</vt:lpstr>
      <vt:lpstr>The ultimate mindset  is to live in the “Wise Mind,” where you can balance emotion and reason at the same time.</vt:lpstr>
      <vt:lpstr>PowerPoint Presentation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Strong—February 20</dc:title>
  <dc:creator>Sarah Raitter</dc:creator>
  <cp:lastModifiedBy>Sarah Raitter</cp:lastModifiedBy>
  <cp:revision>2</cp:revision>
  <dcterms:created xsi:type="dcterms:W3CDTF">2019-02-11T00:51:21Z</dcterms:created>
  <dcterms:modified xsi:type="dcterms:W3CDTF">2019-02-11T00:59:53Z</dcterms:modified>
</cp:coreProperties>
</file>