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handoutMasterIdLst>
    <p:handoutMasterId r:id="rId15"/>
  </p:handoutMasterIdLst>
  <p:sldIdLst>
    <p:sldId id="285" r:id="rId2"/>
    <p:sldId id="286" r:id="rId3"/>
    <p:sldId id="288" r:id="rId4"/>
    <p:sldId id="289" r:id="rId5"/>
    <p:sldId id="287" r:id="rId6"/>
    <p:sldId id="290" r:id="rId7"/>
    <p:sldId id="291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55" autoAdjust="0"/>
  </p:normalViewPr>
  <p:slideViewPr>
    <p:cSldViewPr>
      <p:cViewPr varScale="1">
        <p:scale>
          <a:sx n="69" d="100"/>
          <a:sy n="69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0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CF342B-65E3-491E-8859-992C2A6FA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C69B8-234B-4F2E-B1EB-F1A0BC67D4A6}" type="slidenum">
              <a:rPr lang="en-US"/>
              <a:pPr/>
              <a:t>1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2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2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4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6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11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0923E-2D95-4907-9E02-2C918F76DEC0}" type="slidenum">
              <a:rPr lang="en-US"/>
              <a:pPr/>
              <a:t>12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3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4868863"/>
            <a:ext cx="6192837" cy="863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661025"/>
            <a:ext cx="6192837" cy="57626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1871663" cy="5907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115888"/>
            <a:ext cx="5464175" cy="5907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87450" y="115888"/>
            <a:ext cx="7488238" cy="5907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692150"/>
            <a:ext cx="366712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6975" y="692150"/>
            <a:ext cx="3668713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1928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692150"/>
            <a:ext cx="7488238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941168"/>
            <a:ext cx="7416823" cy="864096"/>
          </a:xfrm>
        </p:spPr>
        <p:txBody>
          <a:bodyPr/>
          <a:lstStyle/>
          <a:p>
            <a:pPr algn="ctr"/>
            <a:r>
              <a:rPr lang="en-US" sz="2800" dirty="0" smtClean="0"/>
              <a:t>Washoe County School District:           Lesson 2- Bullying/Cyberbullying &amp; Online Safety</a:t>
            </a:r>
            <a:endParaRPr lang="uk-U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273015"/>
            <a:ext cx="5904656" cy="5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Closing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151"/>
            <a:ext cx="8928992" cy="4537050"/>
          </a:xfrm>
        </p:spPr>
        <p:txBody>
          <a:bodyPr/>
          <a:lstStyle/>
          <a:p>
            <a:r>
              <a:rPr lang="en-US" dirty="0" smtClean="0"/>
              <a:t>Popcorn </a:t>
            </a:r>
            <a:r>
              <a:rPr lang="en-US" dirty="0" smtClean="0"/>
              <a:t>Closing: </a:t>
            </a:r>
            <a:r>
              <a:rPr lang="en-US" dirty="0"/>
              <a:t>(time permitting) </a:t>
            </a:r>
            <a:r>
              <a:rPr lang="en-US" dirty="0"/>
              <a:t>Q</a:t>
            </a:r>
            <a:r>
              <a:rPr lang="en-US" dirty="0" smtClean="0"/>
              <a:t>uickly </a:t>
            </a:r>
            <a:r>
              <a:rPr lang="en-US" dirty="0"/>
              <a:t>share a word to describe how you felt about </a:t>
            </a:r>
            <a:r>
              <a:rPr lang="en-US" dirty="0" smtClean="0"/>
              <a:t>today’s lesson.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348880"/>
            <a:ext cx="4584509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8175" y="115888"/>
            <a:ext cx="5040089" cy="508000"/>
          </a:xfrm>
        </p:spPr>
        <p:txBody>
          <a:bodyPr/>
          <a:lstStyle/>
          <a:p>
            <a:pPr algn="ctr"/>
            <a:r>
              <a:rPr lang="en-US" b="1" u="sng" dirty="0" smtClean="0"/>
              <a:t>Check-in/Questionnaire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692151"/>
            <a:ext cx="8928992" cy="45370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Complete Lesson 2 Questionnaire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 descr="Les biais d’évaluation : est-on réellement objectif lorsque l’on évalue une personne ? | i·V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061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gray">
          <a:xfrm>
            <a:off x="2822361" y="5445224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1600" dirty="0" smtClean="0">
                <a:solidFill>
                  <a:schemeClr val="bg1"/>
                </a:solidFill>
                <a:ea typeface="굴림" charset="-127"/>
              </a:rPr>
              <a:t>www.msudenver.edu/weeac/</a:t>
            </a:r>
            <a:endParaRPr lang="en-US" altLang="ko-KR" sz="1600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00035" name="WordArt 3"/>
          <p:cNvSpPr>
            <a:spLocks noChangeArrowheads="1" noChangeShapeType="1" noTextEdit="1"/>
          </p:cNvSpPr>
          <p:nvPr/>
        </p:nvSpPr>
        <p:spPr bwMode="gray">
          <a:xfrm>
            <a:off x="2843808" y="4869160"/>
            <a:ext cx="2894013" cy="392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You!</a:t>
            </a:r>
            <a:endParaRPr lang="ru-RU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0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Lesson Objectives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692150"/>
            <a:ext cx="8568952" cy="53308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objectives </a:t>
            </a:r>
            <a:r>
              <a:rPr lang="en-US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today’s lesson: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To </a:t>
            </a:r>
            <a:r>
              <a:rPr lang="en-US" dirty="0"/>
              <a:t>identify bullying behavior in person and online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To promote online safety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To recognize the harm to the victim, harasser, and to society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To promote empathy toward victims of bullying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Shared Agreements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692151"/>
            <a:ext cx="8424936" cy="45370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be different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talk differently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have the right to be ourselves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respect the opinion of our peers even if we don’t agree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may see things differently than someone else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honor the differences each of us brings to the lesson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3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Shared Agreements Cont.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692150"/>
            <a:ext cx="8424936" cy="4681065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100" dirty="0"/>
              <a:t>We will respect the confidentiality of </a:t>
            </a:r>
            <a:r>
              <a:rPr lang="en-US" sz="2100" dirty="0" smtClean="0"/>
              <a:t>others - </a:t>
            </a:r>
            <a:r>
              <a:rPr lang="en-US" sz="2100" dirty="0"/>
              <a:t>What is said here stays </a:t>
            </a:r>
            <a:r>
              <a:rPr lang="en-US" sz="2100" dirty="0" smtClean="0"/>
              <a:t>here - </a:t>
            </a:r>
            <a:r>
              <a:rPr lang="en-US" sz="2100" dirty="0"/>
              <a:t>what is learned here leaves here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/>
              <a:t>We will listen with open ears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/>
              <a:t>We will use respectful language. </a:t>
            </a:r>
            <a:r>
              <a:rPr lang="en-US" sz="2100" dirty="0" smtClean="0"/>
              <a:t>We avoid teasing</a:t>
            </a:r>
            <a:r>
              <a:rPr lang="en-US" sz="2100" dirty="0"/>
              <a:t>, name calling, hitting, throwing shade (putting others down, etc</a:t>
            </a:r>
            <a:r>
              <a:rPr lang="en-US" sz="2100" dirty="0" smtClean="0"/>
              <a:t>.)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 smtClean="0"/>
              <a:t>We will treat each other the way we would like to be treated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 smtClean="0"/>
              <a:t>We will speak up if we see others being treated unfairly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 smtClean="0"/>
              <a:t>We know that our differences make us interesting and unique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1800" b="1" i="1" dirty="0" smtClean="0"/>
              <a:t>*</a:t>
            </a:r>
            <a:r>
              <a:rPr lang="en-US" sz="1800" i="1" dirty="0" smtClean="0"/>
              <a:t>These are examples- generally six to eight agreements will suffice- you may use any of the examples if appropriate.</a:t>
            </a:r>
            <a:endParaRPr lang="en-US" sz="1800" i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18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Opening Reflection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151"/>
            <a:ext cx="8784976" cy="439303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How does this statement apply to bullying?</a:t>
            </a:r>
            <a:endParaRPr lang="en-US" b="1" i="1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19672" y="764704"/>
          <a:ext cx="595630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956042" imgH="1551578" progId="Word.Document.12">
                  <p:embed/>
                </p:oleObj>
              </mc:Choice>
              <mc:Fallback>
                <p:oleObj name="Document" r:id="rId3" imgW="5956042" imgH="1551578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764704"/>
                        <a:ext cx="5956300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852" y="2888668"/>
            <a:ext cx="4190279" cy="219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6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Lesson Activity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92151"/>
            <a:ext cx="8784976" cy="4537050"/>
          </a:xfrm>
        </p:spPr>
        <p:txBody>
          <a:bodyPr/>
          <a:lstStyle/>
          <a:p>
            <a:r>
              <a:rPr lang="en-US" dirty="0" smtClean="0"/>
              <a:t>Bullying </a:t>
            </a:r>
            <a:r>
              <a:rPr lang="en-US" dirty="0"/>
              <a:t>Warning Signs- What </a:t>
            </a:r>
            <a:r>
              <a:rPr lang="en-US" dirty="0" smtClean="0"/>
              <a:t>bullies do? </a:t>
            </a:r>
          </a:p>
          <a:p>
            <a:r>
              <a:rPr lang="en-US" dirty="0" smtClean="0"/>
              <a:t>What is your definition of bullying?</a:t>
            </a:r>
          </a:p>
          <a:p>
            <a:r>
              <a:rPr lang="en-US" dirty="0" smtClean="0"/>
              <a:t>What is your definition of cyberbullying?</a:t>
            </a:r>
          </a:p>
          <a:p>
            <a:r>
              <a:rPr lang="en-US" dirty="0" smtClean="0"/>
              <a:t>How can you stay safe online?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73" y="2947922"/>
            <a:ext cx="3394253" cy="20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Bullying Definitions </a:t>
            </a:r>
            <a:endParaRPr lang="en-US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879745"/>
              </p:ext>
            </p:extLst>
          </p:nvPr>
        </p:nvGraphicFramePr>
        <p:xfrm>
          <a:off x="63460" y="980728"/>
          <a:ext cx="9073008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74277343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5889679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11312764"/>
                    </a:ext>
                  </a:extLst>
                </a:gridCol>
              </a:tblGrid>
              <a:tr h="4438835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Bullying?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Definition:  When someone does or says something intentionally hurtful, intimidating, or threatening and they keep repeating the behavior even after they are asked to stop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SafeVoice</a:t>
                      </a:r>
                      <a:r>
                        <a:rPr lang="en-US" sz="16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Online/cyberbullying?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Definition: An aggressive, intentional act carried out by a group or individual, using electronic forms of contact, repeatedly and over time against a victim who cannot easily defend him or herself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Olweus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Bullying Prevention Program, 2018).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you stay safe online?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options: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the sender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respond to messages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Tell at least three people that cyberbullying is occurring (suggestion- tell 2 adults/1 peer)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passwords/hide passwords and do not share with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Resist the urge to try to reason with the cyberbully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91823"/>
                  </a:ext>
                </a:extLst>
              </a:tr>
              <a:tr h="139381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Facilitators: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the definition. Point out the correct answers on the large sticky labels on the wall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 this step with Online Bullying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this area in relationship to the student answers on the large sticky paper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47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Cyberbullying Activity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23888"/>
            <a:ext cx="4608512" cy="4603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5355" y="2564904"/>
            <a:ext cx="5796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 dirty="0">
                <a:solidFill>
                  <a:srgbClr val="080808"/>
                </a:solidFill>
                <a:effectLst/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Cyberbullying</a:t>
            </a:r>
            <a:endParaRPr lang="en-US" sz="5200" dirty="0">
              <a:solidFill>
                <a:srgbClr val="08080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1417" y="948194"/>
            <a:ext cx="3291699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Looking at this visual, take a few minutes to jot down some of the ways that you have witnessed cyberbullying in schools and communities?  How was the bullying done (i.e., in a chat room, via flaming, with a meme, through a text, with an avatar, Instagram, etc.)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395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Bullying Really Looks Like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623888"/>
            <a:ext cx="5112568" cy="597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7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454D52"/>
      </a:lt2>
      <a:accent1>
        <a:srgbClr val="7D8B97"/>
      </a:accent1>
      <a:accent2>
        <a:srgbClr val="CBCBCB"/>
      </a:accent2>
      <a:accent3>
        <a:srgbClr val="FFFFFF"/>
      </a:accent3>
      <a:accent4>
        <a:srgbClr val="404040"/>
      </a:accent4>
      <a:accent5>
        <a:srgbClr val="BFC4C9"/>
      </a:accent5>
      <a:accent6>
        <a:srgbClr val="B8B8B8"/>
      </a:accent6>
      <a:hlink>
        <a:srgbClr val="51586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1F3F6F"/>
        </a:accent1>
        <a:accent2>
          <a:srgbClr val="3C68A2"/>
        </a:accent2>
        <a:accent3>
          <a:srgbClr val="FFFFFF"/>
        </a:accent3>
        <a:accent4>
          <a:srgbClr val="404040"/>
        </a:accent4>
        <a:accent5>
          <a:srgbClr val="ABAFBB"/>
        </a:accent5>
        <a:accent6>
          <a:srgbClr val="355E92"/>
        </a:accent6>
        <a:hlink>
          <a:srgbClr val="2852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82828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4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C6CC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737373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FF"/>
        </a:accent3>
        <a:accent4>
          <a:srgbClr val="404040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111111"/>
        </a:dk1>
        <a:lt1>
          <a:srgbClr val="FFFFFF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FF"/>
        </a:accent3>
        <a:accent4>
          <a:srgbClr val="0D0D0D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111111"/>
        </a:dk1>
        <a:lt1>
          <a:srgbClr val="FFFF00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AA"/>
        </a:accent3>
        <a:accent4>
          <a:srgbClr val="0D0D0D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532</Words>
  <Application>Microsoft Office PowerPoint</Application>
  <PresentationFormat>On-screen Show (4:3)</PresentationFormat>
  <Paragraphs>68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굴림</vt:lpstr>
      <vt:lpstr>Showcard Gothic</vt:lpstr>
      <vt:lpstr>Times New Roman</vt:lpstr>
      <vt:lpstr>Wingdings</vt:lpstr>
      <vt:lpstr>template</vt:lpstr>
      <vt:lpstr>Document</vt:lpstr>
      <vt:lpstr>Washoe County School District:           Lesson 2- Bullying/Cyberbullying &amp; Online Safety</vt:lpstr>
      <vt:lpstr>Lesson Objectives</vt:lpstr>
      <vt:lpstr>Shared Agreements</vt:lpstr>
      <vt:lpstr>Shared Agreements Cont.</vt:lpstr>
      <vt:lpstr>Opening Reflection</vt:lpstr>
      <vt:lpstr>Lesson Activity</vt:lpstr>
      <vt:lpstr>Bullying Definitions </vt:lpstr>
      <vt:lpstr>Cyberbullying Activity</vt:lpstr>
      <vt:lpstr>What Bullying Really Looks Like</vt:lpstr>
      <vt:lpstr>Closing Reflection</vt:lpstr>
      <vt:lpstr>Check-in/Questionnaire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Folkers, Maggie</cp:lastModifiedBy>
  <cp:revision>133</cp:revision>
  <cp:lastPrinted>2019-06-03T20:02:07Z</cp:lastPrinted>
  <dcterms:created xsi:type="dcterms:W3CDTF">2006-06-13T13:40:09Z</dcterms:created>
  <dcterms:modified xsi:type="dcterms:W3CDTF">2019-07-29T21:40:15Z</dcterms:modified>
</cp:coreProperties>
</file>