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9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F91B0B-75BC-4D04-9CEB-BECBD8A30FF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1D9468F-1463-42D0-B7F0-51DAD6DC662F}">
      <dgm:prSet/>
      <dgm:spPr/>
      <dgm:t>
        <a:bodyPr/>
        <a:lstStyle/>
        <a:p>
          <a:r>
            <a:rPr lang="en-US" dirty="0"/>
            <a:t>You will now take home your </a:t>
          </a:r>
          <a:r>
            <a:rPr lang="en-US" dirty="0" err="1"/>
            <a:t>i</a:t>
          </a:r>
          <a:r>
            <a:rPr lang="en-US"/>
            <a:t>-Ready data and share your growth with your families.</a:t>
          </a:r>
        </a:p>
      </dgm:t>
    </dgm:pt>
    <dgm:pt modelId="{72F0464C-C6D3-4CA1-9871-DD015DA75A5B}" type="parTrans" cxnId="{47241FEB-1136-4D0C-979B-568A798F2DDF}">
      <dgm:prSet/>
      <dgm:spPr/>
      <dgm:t>
        <a:bodyPr/>
        <a:lstStyle/>
        <a:p>
          <a:endParaRPr lang="en-US"/>
        </a:p>
      </dgm:t>
    </dgm:pt>
    <dgm:pt modelId="{5A78C4DE-EFA9-482D-8B6E-E7610CAD16DD}" type="sibTrans" cxnId="{47241FEB-1136-4D0C-979B-568A798F2DDF}">
      <dgm:prSet/>
      <dgm:spPr/>
      <dgm:t>
        <a:bodyPr/>
        <a:lstStyle/>
        <a:p>
          <a:endParaRPr lang="en-US"/>
        </a:p>
      </dgm:t>
    </dgm:pt>
    <dgm:pt modelId="{68CE9A76-AC7E-42CB-BFD5-A9A64555BC1E}">
      <dgm:prSet/>
      <dgm:spPr/>
      <dgm:t>
        <a:bodyPr/>
        <a:lstStyle/>
        <a:p>
          <a:r>
            <a:rPr lang="en-US" b="0" i="0" dirty="0"/>
            <a:t>Return this completed check list by Thursday, February 8th for 3 STRIKE signatures in strength, responsibility, and knowledge.</a:t>
          </a:r>
          <a:endParaRPr lang="en-US" dirty="0"/>
        </a:p>
      </dgm:t>
    </dgm:pt>
    <dgm:pt modelId="{5DB3CF18-8376-498B-9DD2-6E23839D5AEA}" type="parTrans" cxnId="{581CC103-3C09-4673-B366-61B2BA06D2E8}">
      <dgm:prSet/>
      <dgm:spPr/>
      <dgm:t>
        <a:bodyPr/>
        <a:lstStyle/>
        <a:p>
          <a:endParaRPr lang="en-US"/>
        </a:p>
      </dgm:t>
    </dgm:pt>
    <dgm:pt modelId="{643DFA01-B968-4544-9327-0BDFBEBA9D99}" type="sibTrans" cxnId="{581CC103-3C09-4673-B366-61B2BA06D2E8}">
      <dgm:prSet/>
      <dgm:spPr/>
      <dgm:t>
        <a:bodyPr/>
        <a:lstStyle/>
        <a:p>
          <a:endParaRPr lang="en-US"/>
        </a:p>
      </dgm:t>
    </dgm:pt>
    <dgm:pt modelId="{9227C2B6-E6B0-41E0-B032-1347ED4FDF56}" type="pres">
      <dgm:prSet presAssocID="{42F91B0B-75BC-4D04-9CEB-BECBD8A30FF2}" presName="root" presStyleCnt="0">
        <dgm:presLayoutVars>
          <dgm:dir/>
          <dgm:resizeHandles val="exact"/>
        </dgm:presLayoutVars>
      </dgm:prSet>
      <dgm:spPr/>
    </dgm:pt>
    <dgm:pt modelId="{FFB2629D-D632-4C10-8D06-643A34E926BE}" type="pres">
      <dgm:prSet presAssocID="{91D9468F-1463-42D0-B7F0-51DAD6DC662F}" presName="compNode" presStyleCnt="0"/>
      <dgm:spPr/>
    </dgm:pt>
    <dgm:pt modelId="{5B1C4F8B-B98C-481F-BECA-CA68B1265F84}" type="pres">
      <dgm:prSet presAssocID="{91D9468F-1463-42D0-B7F0-51DAD6DC662F}" presName="bgRect" presStyleLbl="bgShp" presStyleIdx="0" presStyleCnt="2"/>
      <dgm:spPr/>
    </dgm:pt>
    <dgm:pt modelId="{0FF2EC64-DA29-43BE-8EDE-F5B8785803F1}" type="pres">
      <dgm:prSet presAssocID="{91D9468F-1463-42D0-B7F0-51DAD6DC662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E357215B-0421-4055-9679-006D35E252C9}" type="pres">
      <dgm:prSet presAssocID="{91D9468F-1463-42D0-B7F0-51DAD6DC662F}" presName="spaceRect" presStyleCnt="0"/>
      <dgm:spPr/>
    </dgm:pt>
    <dgm:pt modelId="{405DA9CE-F7CA-4096-9B1B-F91DE9A14F6C}" type="pres">
      <dgm:prSet presAssocID="{91D9468F-1463-42D0-B7F0-51DAD6DC662F}" presName="parTx" presStyleLbl="revTx" presStyleIdx="0" presStyleCnt="2" custScaleX="85026">
        <dgm:presLayoutVars>
          <dgm:chMax val="0"/>
          <dgm:chPref val="0"/>
        </dgm:presLayoutVars>
      </dgm:prSet>
      <dgm:spPr/>
    </dgm:pt>
    <dgm:pt modelId="{985E4FCB-9167-48B0-91BE-E9A05D7851B1}" type="pres">
      <dgm:prSet presAssocID="{5A78C4DE-EFA9-482D-8B6E-E7610CAD16DD}" presName="sibTrans" presStyleCnt="0"/>
      <dgm:spPr/>
    </dgm:pt>
    <dgm:pt modelId="{69A1F6E3-EA87-4D4A-8C2C-A901AEE905C4}" type="pres">
      <dgm:prSet presAssocID="{68CE9A76-AC7E-42CB-BFD5-A9A64555BC1E}" presName="compNode" presStyleCnt="0"/>
      <dgm:spPr/>
    </dgm:pt>
    <dgm:pt modelId="{77166311-39D2-462B-910F-E137F7F043CD}" type="pres">
      <dgm:prSet presAssocID="{68CE9A76-AC7E-42CB-BFD5-A9A64555BC1E}" presName="bgRect" presStyleLbl="bgShp" presStyleIdx="1" presStyleCnt="2"/>
      <dgm:spPr/>
    </dgm:pt>
    <dgm:pt modelId="{2569B5FF-E487-40CA-BF93-0321344BA3B8}" type="pres">
      <dgm:prSet presAssocID="{68CE9A76-AC7E-42CB-BFD5-A9A64555BC1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2C81371E-1538-4D65-A7E1-7FD2D4C6975E}" type="pres">
      <dgm:prSet presAssocID="{68CE9A76-AC7E-42CB-BFD5-A9A64555BC1E}" presName="spaceRect" presStyleCnt="0"/>
      <dgm:spPr/>
    </dgm:pt>
    <dgm:pt modelId="{2793ECD9-892D-4217-A12C-105FEA2F18E4}" type="pres">
      <dgm:prSet presAssocID="{68CE9A76-AC7E-42CB-BFD5-A9A64555BC1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81CC103-3C09-4673-B366-61B2BA06D2E8}" srcId="{42F91B0B-75BC-4D04-9CEB-BECBD8A30FF2}" destId="{68CE9A76-AC7E-42CB-BFD5-A9A64555BC1E}" srcOrd="1" destOrd="0" parTransId="{5DB3CF18-8376-498B-9DD2-6E23839D5AEA}" sibTransId="{643DFA01-B968-4544-9327-0BDFBEBA9D99}"/>
    <dgm:cxn modelId="{9137C1B8-9188-4649-AFF9-D7DA99FF7D0A}" type="presOf" srcId="{42F91B0B-75BC-4D04-9CEB-BECBD8A30FF2}" destId="{9227C2B6-E6B0-41E0-B032-1347ED4FDF56}" srcOrd="0" destOrd="0" presId="urn:microsoft.com/office/officeart/2018/2/layout/IconVerticalSolidList"/>
    <dgm:cxn modelId="{4781F3B9-230A-413D-8CA7-6E51EAAB5F77}" type="presOf" srcId="{91D9468F-1463-42D0-B7F0-51DAD6DC662F}" destId="{405DA9CE-F7CA-4096-9B1B-F91DE9A14F6C}" srcOrd="0" destOrd="0" presId="urn:microsoft.com/office/officeart/2018/2/layout/IconVerticalSolidList"/>
    <dgm:cxn modelId="{2320FDC4-378E-46C0-9285-EC39802852D0}" type="presOf" srcId="{68CE9A76-AC7E-42CB-BFD5-A9A64555BC1E}" destId="{2793ECD9-892D-4217-A12C-105FEA2F18E4}" srcOrd="0" destOrd="0" presId="urn:microsoft.com/office/officeart/2018/2/layout/IconVerticalSolidList"/>
    <dgm:cxn modelId="{47241FEB-1136-4D0C-979B-568A798F2DDF}" srcId="{42F91B0B-75BC-4D04-9CEB-BECBD8A30FF2}" destId="{91D9468F-1463-42D0-B7F0-51DAD6DC662F}" srcOrd="0" destOrd="0" parTransId="{72F0464C-C6D3-4CA1-9871-DD015DA75A5B}" sibTransId="{5A78C4DE-EFA9-482D-8B6E-E7610CAD16DD}"/>
    <dgm:cxn modelId="{DAB8B3F2-496D-4A88-8568-3F6BEE9B37D6}" type="presParOf" srcId="{9227C2B6-E6B0-41E0-B032-1347ED4FDF56}" destId="{FFB2629D-D632-4C10-8D06-643A34E926BE}" srcOrd="0" destOrd="0" presId="urn:microsoft.com/office/officeart/2018/2/layout/IconVerticalSolidList"/>
    <dgm:cxn modelId="{AC6564B7-425C-4E26-B3E4-B2C242742C2B}" type="presParOf" srcId="{FFB2629D-D632-4C10-8D06-643A34E926BE}" destId="{5B1C4F8B-B98C-481F-BECA-CA68B1265F84}" srcOrd="0" destOrd="0" presId="urn:microsoft.com/office/officeart/2018/2/layout/IconVerticalSolidList"/>
    <dgm:cxn modelId="{DE36012B-7FBC-4ECB-86B7-3DDC8A821E92}" type="presParOf" srcId="{FFB2629D-D632-4C10-8D06-643A34E926BE}" destId="{0FF2EC64-DA29-43BE-8EDE-F5B8785803F1}" srcOrd="1" destOrd="0" presId="urn:microsoft.com/office/officeart/2018/2/layout/IconVerticalSolidList"/>
    <dgm:cxn modelId="{71DA923C-94A1-429D-97ED-DDD9FA80FC6E}" type="presParOf" srcId="{FFB2629D-D632-4C10-8D06-643A34E926BE}" destId="{E357215B-0421-4055-9679-006D35E252C9}" srcOrd="2" destOrd="0" presId="urn:microsoft.com/office/officeart/2018/2/layout/IconVerticalSolidList"/>
    <dgm:cxn modelId="{45DB1391-A0F0-4530-87D4-267BB4D2C09D}" type="presParOf" srcId="{FFB2629D-D632-4C10-8D06-643A34E926BE}" destId="{405DA9CE-F7CA-4096-9B1B-F91DE9A14F6C}" srcOrd="3" destOrd="0" presId="urn:microsoft.com/office/officeart/2018/2/layout/IconVerticalSolidList"/>
    <dgm:cxn modelId="{E4B43922-0368-48AE-82EC-C0A9AF8BB69A}" type="presParOf" srcId="{9227C2B6-E6B0-41E0-B032-1347ED4FDF56}" destId="{985E4FCB-9167-48B0-91BE-E9A05D7851B1}" srcOrd="1" destOrd="0" presId="urn:microsoft.com/office/officeart/2018/2/layout/IconVerticalSolidList"/>
    <dgm:cxn modelId="{732BF882-2326-4AFB-BD78-CB4F8A496419}" type="presParOf" srcId="{9227C2B6-E6B0-41E0-B032-1347ED4FDF56}" destId="{69A1F6E3-EA87-4D4A-8C2C-A901AEE905C4}" srcOrd="2" destOrd="0" presId="urn:microsoft.com/office/officeart/2018/2/layout/IconVerticalSolidList"/>
    <dgm:cxn modelId="{CCD4C53B-4C6D-4B95-9325-5CB87378AF74}" type="presParOf" srcId="{69A1F6E3-EA87-4D4A-8C2C-A901AEE905C4}" destId="{77166311-39D2-462B-910F-E137F7F043CD}" srcOrd="0" destOrd="0" presId="urn:microsoft.com/office/officeart/2018/2/layout/IconVerticalSolidList"/>
    <dgm:cxn modelId="{945D9C37-5732-4B91-A2C8-18E827A47836}" type="presParOf" srcId="{69A1F6E3-EA87-4D4A-8C2C-A901AEE905C4}" destId="{2569B5FF-E487-40CA-BF93-0321344BA3B8}" srcOrd="1" destOrd="0" presId="urn:microsoft.com/office/officeart/2018/2/layout/IconVerticalSolidList"/>
    <dgm:cxn modelId="{4111FC48-D0B5-44B9-94EB-5A30BE9F3996}" type="presParOf" srcId="{69A1F6E3-EA87-4D4A-8C2C-A901AEE905C4}" destId="{2C81371E-1538-4D65-A7E1-7FD2D4C6975E}" srcOrd="2" destOrd="0" presId="urn:microsoft.com/office/officeart/2018/2/layout/IconVerticalSolidList"/>
    <dgm:cxn modelId="{418C6540-5EF5-4483-8965-0914B7F86825}" type="presParOf" srcId="{69A1F6E3-EA87-4D4A-8C2C-A901AEE905C4}" destId="{2793ECD9-892D-4217-A12C-105FEA2F18E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C4F8B-B98C-481F-BECA-CA68B1265F84}">
      <dsp:nvSpPr>
        <dsp:cNvPr id="0" name=""/>
        <dsp:cNvSpPr/>
      </dsp:nvSpPr>
      <dsp:spPr>
        <a:xfrm>
          <a:off x="0" y="935910"/>
          <a:ext cx="6373813" cy="17278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F2EC64-DA29-43BE-8EDE-F5B8785803F1}">
      <dsp:nvSpPr>
        <dsp:cNvPr id="0" name=""/>
        <dsp:cNvSpPr/>
      </dsp:nvSpPr>
      <dsp:spPr>
        <a:xfrm>
          <a:off x="522670" y="1324673"/>
          <a:ext cx="950309" cy="9503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DA9CE-F7CA-4096-9B1B-F91DE9A14F6C}">
      <dsp:nvSpPr>
        <dsp:cNvPr id="0" name=""/>
        <dsp:cNvSpPr/>
      </dsp:nvSpPr>
      <dsp:spPr>
        <a:xfrm>
          <a:off x="2323442" y="935910"/>
          <a:ext cx="3722578" cy="1727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63" tIns="182863" rIns="182863" bIns="18286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You will now take home your </a:t>
          </a:r>
          <a:r>
            <a:rPr lang="en-US" sz="2300" kern="1200" dirty="0" err="1"/>
            <a:t>i</a:t>
          </a:r>
          <a:r>
            <a:rPr lang="en-US" sz="2300" kern="1200"/>
            <a:t>-Ready data and share your growth with your families.</a:t>
          </a:r>
        </a:p>
      </dsp:txBody>
      <dsp:txXfrm>
        <a:off x="2323442" y="935910"/>
        <a:ext cx="3722578" cy="1727835"/>
      </dsp:txXfrm>
    </dsp:sp>
    <dsp:sp modelId="{77166311-39D2-462B-910F-E137F7F043CD}">
      <dsp:nvSpPr>
        <dsp:cNvPr id="0" name=""/>
        <dsp:cNvSpPr/>
      </dsp:nvSpPr>
      <dsp:spPr>
        <a:xfrm>
          <a:off x="0" y="3095704"/>
          <a:ext cx="6373813" cy="17278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9B5FF-E487-40CA-BF93-0321344BA3B8}">
      <dsp:nvSpPr>
        <dsp:cNvPr id="0" name=""/>
        <dsp:cNvSpPr/>
      </dsp:nvSpPr>
      <dsp:spPr>
        <a:xfrm>
          <a:off x="522670" y="3484467"/>
          <a:ext cx="950309" cy="9503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3ECD9-892D-4217-A12C-105FEA2F18E4}">
      <dsp:nvSpPr>
        <dsp:cNvPr id="0" name=""/>
        <dsp:cNvSpPr/>
      </dsp:nvSpPr>
      <dsp:spPr>
        <a:xfrm>
          <a:off x="1995649" y="3095704"/>
          <a:ext cx="4378164" cy="1727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63" tIns="182863" rIns="182863" bIns="18286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Return this completed check list by Thursday, February 8th for 3 STRIKE signatures in strength, responsibility, and knowledge.</a:t>
          </a:r>
          <a:endParaRPr lang="en-US" sz="2300" kern="1200" dirty="0"/>
        </a:p>
      </dsp:txBody>
      <dsp:txXfrm>
        <a:off x="1995649" y="3095704"/>
        <a:ext cx="4378164" cy="1727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Wednesday, January 31,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338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Wednesday, January 31,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5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Wednesday, January 31,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4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Wednesday, January 31,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9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Wednesday, January 31,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8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Wednesday, January 31,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9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Wednesday, January 31,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6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Wednesday, January 31,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375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Wednesday, January 31,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3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Wednesday, January 31,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4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Wednesday, January 31,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6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January 31,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80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69B65-D922-78DA-643A-4471D50D2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4783136" cy="984885"/>
          </a:xfrm>
        </p:spPr>
        <p:txBody>
          <a:bodyPr wrap="square" anchor="ctr">
            <a:normAutofit/>
          </a:bodyPr>
          <a:lstStyle/>
          <a:p>
            <a:r>
              <a:rPr lang="en-US" sz="6000" dirty="0"/>
              <a:t>Strength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36495-B448-66F3-814F-5CE245960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7108" y="549275"/>
            <a:ext cx="6712444" cy="984885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en-US" sz="4000" dirty="0">
                <a:solidFill>
                  <a:schemeClr val="tx1">
                    <a:alpha val="60000"/>
                  </a:schemeClr>
                </a:solidFill>
              </a:rPr>
              <a:t>I can explain my </a:t>
            </a:r>
            <a:r>
              <a:rPr lang="en-US" sz="4000" dirty="0" err="1">
                <a:solidFill>
                  <a:schemeClr val="tx1">
                    <a:alpha val="60000"/>
                  </a:schemeClr>
                </a:solidFill>
              </a:rPr>
              <a:t>i</a:t>
            </a:r>
            <a:r>
              <a:rPr lang="en-US" sz="4000" dirty="0">
                <a:solidFill>
                  <a:schemeClr val="tx1">
                    <a:alpha val="60000"/>
                  </a:schemeClr>
                </a:solidFill>
              </a:rPr>
              <a:t>-Ready Growth </a:t>
            </a:r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E60D911-54CC-DDF5-A505-011B7066FF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24" b="407"/>
          <a:stretch/>
        </p:blipFill>
        <p:spPr>
          <a:xfrm>
            <a:off x="20" y="2083435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4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474798-4510-D805-F52B-82709E4C0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160882"/>
            <a:ext cx="3565524" cy="199785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/>
            <a:r>
              <a:rPr lang="en-US" dirty="0"/>
              <a:t>Sharing Your </a:t>
            </a:r>
            <a:r>
              <a:rPr lang="en-US" dirty="0" err="1"/>
              <a:t>i</a:t>
            </a:r>
            <a:r>
              <a:rPr lang="en-US" dirty="0"/>
              <a:t>-Ready Data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2D4ED5-DC78-4C88-97AA-483206C53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70793" y="0"/>
            <a:ext cx="1468514" cy="1521012"/>
            <a:chOff x="5236793" y="2432482"/>
            <a:chExt cx="1468514" cy="1521012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0DE0B65A-4839-40B2-BA92-1464FEADB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463135" y="2432482"/>
              <a:ext cx="1242172" cy="729202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842A0A68-39DD-4DA7-BAD5-63B9C1398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236793" y="2566400"/>
              <a:ext cx="611884" cy="1076550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21A69E50-7E10-45C3-B4F2-19DBA7748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765469" y="2876944"/>
              <a:ext cx="630288" cy="1076550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40000"/>
                    <a:lumOff val="6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D166A8AB-8924-421C-BCED-B54DBC405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77897" y="5497189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94BF9-A112-0F09-0A5C-DADC20F8E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677306"/>
            <a:ext cx="4483362" cy="3675558"/>
          </a:xfrm>
        </p:spPr>
        <p:txBody>
          <a:bodyPr vert="horz" wrap="square" lIns="0" tIns="0" rIns="0" bIns="0" rtlCol="0" anchor="t">
            <a:normAutofit/>
          </a:bodyPr>
          <a:lstStyle/>
          <a:p>
            <a:r>
              <a:rPr lang="en-US" sz="2400" dirty="0">
                <a:solidFill>
                  <a:srgbClr val="FFFBFB"/>
                </a:solidFill>
              </a:rPr>
              <a:t>You will be sharing your </a:t>
            </a:r>
            <a:r>
              <a:rPr lang="en-US" sz="2400" dirty="0" err="1">
                <a:solidFill>
                  <a:srgbClr val="FFFBFB"/>
                </a:solidFill>
              </a:rPr>
              <a:t>i</a:t>
            </a:r>
            <a:r>
              <a:rPr lang="en-US" sz="2400" dirty="0">
                <a:solidFill>
                  <a:srgbClr val="FFFBFB"/>
                </a:solidFill>
              </a:rPr>
              <a:t>-Ready data with your families.</a:t>
            </a:r>
          </a:p>
          <a:p>
            <a:r>
              <a:rPr lang="en-US" sz="2400" dirty="0">
                <a:solidFill>
                  <a:srgbClr val="FFFBFB"/>
                </a:solidFill>
              </a:rPr>
              <a:t>Today we will be going through what and how you will be sharing this information.</a:t>
            </a:r>
          </a:p>
          <a:p>
            <a:r>
              <a:rPr lang="en-US" sz="2400" dirty="0">
                <a:solidFill>
                  <a:srgbClr val="FFFBFB"/>
                </a:solidFill>
              </a:rPr>
              <a:t>Please follow along on the “Check List for </a:t>
            </a:r>
            <a:r>
              <a:rPr lang="en-US" sz="2400" dirty="0" err="1">
                <a:solidFill>
                  <a:srgbClr val="FFFBFB"/>
                </a:solidFill>
              </a:rPr>
              <a:t>i</a:t>
            </a:r>
            <a:r>
              <a:rPr lang="en-US" sz="2400" dirty="0">
                <a:solidFill>
                  <a:srgbClr val="FFFBFB"/>
                </a:solidFill>
              </a:rPr>
              <a:t>-Ready Family Presentation”.</a:t>
            </a:r>
          </a:p>
        </p:txBody>
      </p:sp>
      <p:pic>
        <p:nvPicPr>
          <p:cNvPr id="6" name="Content Placeholder 5" descr="A white paper with black text&#10;&#10;Description automatically generated">
            <a:extLst>
              <a:ext uri="{FF2B5EF4-FFF2-40B4-BE49-F238E27FC236}">
                <a16:creationId xmlns:a16="http://schemas.microsoft.com/office/drawing/2014/main" id="{FF1A2319-5123-0D08-D79E-18F13C6ECC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61" y="537567"/>
            <a:ext cx="4976753" cy="5759451"/>
          </a:xfrm>
          <a:custGeom>
            <a:avLst/>
            <a:gdLst/>
            <a:ahLst/>
            <a:cxnLst/>
            <a:rect l="l" t="t" r="r" b="b"/>
            <a:pathLst>
              <a:path w="7090237" h="5759451">
                <a:moveTo>
                  <a:pt x="0" y="0"/>
                </a:moveTo>
                <a:lnTo>
                  <a:pt x="7090237" y="0"/>
                </a:lnTo>
                <a:lnTo>
                  <a:pt x="7090237" y="5759451"/>
                </a:lnTo>
                <a:lnTo>
                  <a:pt x="0" y="57594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7433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D26C5-C3A0-5541-5931-845BDB005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862275"/>
          </a:xfrm>
        </p:spPr>
        <p:txBody>
          <a:bodyPr/>
          <a:lstStyle/>
          <a:p>
            <a:r>
              <a:rPr lang="en-US" dirty="0"/>
              <a:t>Do you know how to log in to </a:t>
            </a:r>
            <a:r>
              <a:rPr lang="en-US" dirty="0" err="1"/>
              <a:t>i</a:t>
            </a:r>
            <a:r>
              <a:rPr lang="en-US" dirty="0"/>
              <a:t>-Ready?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8B0D6-DFCC-1C4F-2884-B08CC435E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38" y="1207364"/>
            <a:ext cx="11090274" cy="4796684"/>
          </a:xfrm>
        </p:spPr>
        <p:txBody>
          <a:bodyPr>
            <a:normAutofit/>
          </a:bodyPr>
          <a:lstStyle/>
          <a:p>
            <a:r>
              <a:rPr lang="en-US" sz="2400" dirty="0"/>
              <a:t>Go to WCSD website and click on students and parents</a:t>
            </a:r>
          </a:p>
          <a:p>
            <a:endParaRPr lang="en-US" sz="2400" dirty="0"/>
          </a:p>
          <a:p>
            <a:r>
              <a:rPr lang="en-US" sz="2400" dirty="0"/>
              <a:t>Scroll down and select Clever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Once in Clever select District page and </a:t>
            </a:r>
          </a:p>
          <a:p>
            <a:pPr marL="0" indent="0">
              <a:buNone/>
            </a:pPr>
            <a:r>
              <a:rPr lang="en-US" sz="2400" dirty="0"/>
              <a:t>    then under assessment select </a:t>
            </a:r>
            <a:r>
              <a:rPr lang="en-US" sz="2400" dirty="0" err="1"/>
              <a:t>i</a:t>
            </a:r>
            <a:r>
              <a:rPr lang="en-US" sz="2400" dirty="0"/>
              <a:t>-Ready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766285-320F-5F21-853F-1DDFFC9C9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5224"/>
            <a:ext cx="12192000" cy="69735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1FE5E3-3F0E-E3BC-4BA6-AF03A66765E6}"/>
              </a:ext>
            </a:extLst>
          </p:cNvPr>
          <p:cNvCxnSpPr/>
          <p:nvPr/>
        </p:nvCxnSpPr>
        <p:spPr>
          <a:xfrm flipH="1">
            <a:off x="5717219" y="1597981"/>
            <a:ext cx="612560" cy="2219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D4622B4-86DB-7253-1F27-B37239712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618" y="2478011"/>
            <a:ext cx="3124200" cy="142875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308AC8C-55DD-3F60-A7D9-1291368B2823}"/>
              </a:ext>
            </a:extLst>
          </p:cNvPr>
          <p:cNvCxnSpPr/>
          <p:nvPr/>
        </p:nvCxnSpPr>
        <p:spPr>
          <a:xfrm>
            <a:off x="4128117" y="2800442"/>
            <a:ext cx="1180730" cy="8052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9C07FAB1-E4F9-C668-07BA-5ED51164F2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6724" y="3160852"/>
            <a:ext cx="2537549" cy="3405048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C134413-FCC8-763E-8DDB-22189E8397F4}"/>
              </a:ext>
            </a:extLst>
          </p:cNvPr>
          <p:cNvCxnSpPr/>
          <p:nvPr/>
        </p:nvCxnSpPr>
        <p:spPr>
          <a:xfrm flipV="1">
            <a:off x="5051394" y="3338004"/>
            <a:ext cx="5495278" cy="10262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9285211-1C12-F059-7A11-0030B92112E8}"/>
              </a:ext>
            </a:extLst>
          </p:cNvPr>
          <p:cNvCxnSpPr/>
          <p:nvPr/>
        </p:nvCxnSpPr>
        <p:spPr>
          <a:xfrm>
            <a:off x="5628443" y="5260019"/>
            <a:ext cx="3539824" cy="6350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71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FD7C-CE1D-3560-132C-8F84B172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178289"/>
            <a:ext cx="11091600" cy="844519"/>
          </a:xfrm>
        </p:spPr>
        <p:txBody>
          <a:bodyPr/>
          <a:lstStyle/>
          <a:p>
            <a:r>
              <a:rPr lang="en-US" dirty="0"/>
              <a:t>Do you know how to see your progress?</a:t>
            </a:r>
          </a:p>
        </p:txBody>
      </p:sp>
      <p:pic>
        <p:nvPicPr>
          <p:cNvPr id="1030" name="Picture 6" descr="A close up of a screen&#10;&#10;Description automatically generated">
            <a:extLst>
              <a:ext uri="{FF2B5EF4-FFF2-40B4-BE49-F238E27FC236}">
                <a16:creationId xmlns:a16="http://schemas.microsoft.com/office/drawing/2014/main" id="{FAAFF45A-CA46-974F-A9A6-52269ABDA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180" y="1381582"/>
            <a:ext cx="3490912" cy="130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 white background with text and symbols&#10;&#10;Description automatically generated">
            <a:extLst>
              <a:ext uri="{FF2B5EF4-FFF2-40B4-BE49-F238E27FC236}">
                <a16:creationId xmlns:a16="http://schemas.microsoft.com/office/drawing/2014/main" id="{C1350853-7949-7C74-63BA-334323C00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49" y="1181929"/>
            <a:ext cx="2462211" cy="191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 close up of a furry animal&#10;&#10;Description automatically generated">
            <a:extLst>
              <a:ext uri="{FF2B5EF4-FFF2-40B4-BE49-F238E27FC236}">
                <a16:creationId xmlns:a16="http://schemas.microsoft.com/office/drawing/2014/main" id="{0769C77D-379A-11BF-2F98-7C352B221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550" y="3253949"/>
            <a:ext cx="3490912" cy="132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 screenshot of a computer&#10;&#10;Description automatically generated">
            <a:extLst>
              <a:ext uri="{FF2B5EF4-FFF2-40B4-BE49-F238E27FC236}">
                <a16:creationId xmlns:a16="http://schemas.microsoft.com/office/drawing/2014/main" id="{A0BC1D38-D892-80E2-2E45-B2FB557E8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3991585"/>
            <a:ext cx="5065103" cy="268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438AF22-E8DE-3779-5F7C-2C76692ED792}"/>
              </a:ext>
            </a:extLst>
          </p:cNvPr>
          <p:cNvCxnSpPr>
            <a:cxnSpLocks/>
          </p:cNvCxnSpPr>
          <p:nvPr/>
        </p:nvCxnSpPr>
        <p:spPr>
          <a:xfrm>
            <a:off x="2965142" y="2111324"/>
            <a:ext cx="32546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672761C-5CEF-8136-5BFB-96EB91653502}"/>
              </a:ext>
            </a:extLst>
          </p:cNvPr>
          <p:cNvSpPr txBox="1"/>
          <p:nvPr/>
        </p:nvSpPr>
        <p:spPr>
          <a:xfrm>
            <a:off x="199394" y="1334790"/>
            <a:ext cx="1942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Step 1.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71561A-7C96-598E-277B-14CC479D75CA}"/>
              </a:ext>
            </a:extLst>
          </p:cNvPr>
          <p:cNvSpPr txBox="1"/>
          <p:nvPr/>
        </p:nvSpPr>
        <p:spPr>
          <a:xfrm>
            <a:off x="5755143" y="817285"/>
            <a:ext cx="22010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Step 2. Click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My Progress</a:t>
            </a:r>
          </a:p>
          <a:p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5405EF-E5C2-0E77-B55F-DA03272EA184}"/>
              </a:ext>
            </a:extLst>
          </p:cNvPr>
          <p:cNvSpPr txBox="1"/>
          <p:nvPr/>
        </p:nvSpPr>
        <p:spPr>
          <a:xfrm>
            <a:off x="9055223" y="2494625"/>
            <a:ext cx="2462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3: Click</a:t>
            </a:r>
          </a:p>
          <a:p>
            <a:r>
              <a:rPr lang="en-US" sz="2400" dirty="0"/>
              <a:t>Completed Work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FDBD1B-2919-76FE-458C-6CFDA4D607CF}"/>
              </a:ext>
            </a:extLst>
          </p:cNvPr>
          <p:cNvCxnSpPr/>
          <p:nvPr/>
        </p:nvCxnSpPr>
        <p:spPr>
          <a:xfrm>
            <a:off x="7108216" y="2296437"/>
            <a:ext cx="1947007" cy="15062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5398368-15D6-9F07-4AB2-B9485A815F27}"/>
              </a:ext>
            </a:extLst>
          </p:cNvPr>
          <p:cNvSpPr txBox="1"/>
          <p:nvPr/>
        </p:nvSpPr>
        <p:spPr>
          <a:xfrm>
            <a:off x="7403977" y="5166804"/>
            <a:ext cx="3346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Step 4: Scroll through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3998B18-1877-A4E6-92F6-EB7891BE4D75}"/>
              </a:ext>
            </a:extLst>
          </p:cNvPr>
          <p:cNvCxnSpPr/>
          <p:nvPr/>
        </p:nvCxnSpPr>
        <p:spPr>
          <a:xfrm flipH="1">
            <a:off x="6782540" y="4283134"/>
            <a:ext cx="1926454" cy="6376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48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8BCF-24B2-A4A2-0245-8227054D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817886"/>
          </a:xfrm>
        </p:spPr>
        <p:txBody>
          <a:bodyPr>
            <a:normAutofit/>
          </a:bodyPr>
          <a:lstStyle/>
          <a:p>
            <a:r>
              <a:rPr lang="en-US" sz="4000" dirty="0"/>
              <a:t>Do you know what your Diagnostic score means?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254454-BCFE-AF46-B97E-20F33C12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219201"/>
            <a:ext cx="11090274" cy="4873624"/>
          </a:xfrm>
        </p:spPr>
        <p:txBody>
          <a:bodyPr/>
          <a:lstStyle/>
          <a:p>
            <a:r>
              <a:rPr lang="en-US" dirty="0"/>
              <a:t>There are 4 scores on this part of your</a:t>
            </a:r>
            <a:br>
              <a:rPr lang="en-US" dirty="0"/>
            </a:br>
            <a:r>
              <a:rPr lang="en-US" dirty="0"/>
              <a:t>diagnostic that are important.						       1) Diagnostic 1 Score</a:t>
            </a:r>
          </a:p>
          <a:p>
            <a:r>
              <a:rPr lang="en-US" dirty="0"/>
              <a:t>2)  Your Typical Growth Goal</a:t>
            </a:r>
            <a:br>
              <a:rPr lang="en-US" dirty="0"/>
            </a:br>
            <a:r>
              <a:rPr lang="en-US" dirty="0"/>
              <a:t>Score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3) Your Stretch Growth Goal</a:t>
            </a:r>
            <a:br>
              <a:rPr lang="en-US" dirty="0"/>
            </a:br>
            <a:r>
              <a:rPr lang="en-US" dirty="0"/>
              <a:t>Score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A7481D-759C-92E9-CA58-B206A42C7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758" y="1594174"/>
            <a:ext cx="4919058" cy="4271638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EA0F9A6-5610-CA47-B1AC-16FFED6C163D}"/>
              </a:ext>
            </a:extLst>
          </p:cNvPr>
          <p:cNvCxnSpPr/>
          <p:nvPr/>
        </p:nvCxnSpPr>
        <p:spPr>
          <a:xfrm flipH="1">
            <a:off x="8318377" y="1917577"/>
            <a:ext cx="1597980" cy="31426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DC6115B-2C73-408D-B225-0F6E67640E69}"/>
              </a:ext>
            </a:extLst>
          </p:cNvPr>
          <p:cNvCxnSpPr/>
          <p:nvPr/>
        </p:nvCxnSpPr>
        <p:spPr>
          <a:xfrm>
            <a:off x="1500326" y="2618913"/>
            <a:ext cx="2681057" cy="719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BF094F2-6F7B-14CF-D3CC-F52B418EBF09}"/>
              </a:ext>
            </a:extLst>
          </p:cNvPr>
          <p:cNvCxnSpPr/>
          <p:nvPr/>
        </p:nvCxnSpPr>
        <p:spPr>
          <a:xfrm>
            <a:off x="5228401" y="3370447"/>
            <a:ext cx="1491995" cy="2072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0DEC7EA-DEE0-B9F6-3EE8-C95D50DB90CB}"/>
              </a:ext>
            </a:extLst>
          </p:cNvPr>
          <p:cNvCxnSpPr/>
          <p:nvPr/>
        </p:nvCxnSpPr>
        <p:spPr>
          <a:xfrm>
            <a:off x="1500326" y="4651899"/>
            <a:ext cx="268105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757D6A0-C9C0-0843-DC28-B2D2FA31E3B8}"/>
              </a:ext>
            </a:extLst>
          </p:cNvPr>
          <p:cNvCxnSpPr/>
          <p:nvPr/>
        </p:nvCxnSpPr>
        <p:spPr>
          <a:xfrm flipV="1">
            <a:off x="5228401" y="3370447"/>
            <a:ext cx="2157820" cy="12725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29D7929-ACDF-C8BD-15A8-DA5A22651A70}"/>
              </a:ext>
            </a:extLst>
          </p:cNvPr>
          <p:cNvSpPr txBox="1"/>
          <p:nvPr/>
        </p:nvSpPr>
        <p:spPr>
          <a:xfrm>
            <a:off x="6052059" y="2389153"/>
            <a:ext cx="1467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4) Grade Level Score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2B612E6-35D1-8F2F-D7D7-CED3F808B17E}"/>
              </a:ext>
            </a:extLst>
          </p:cNvPr>
          <p:cNvCxnSpPr/>
          <p:nvPr/>
        </p:nvCxnSpPr>
        <p:spPr>
          <a:xfrm flipH="1" flipV="1">
            <a:off x="5566299" y="2389153"/>
            <a:ext cx="529701" cy="140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53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C8C80-76B4-FE86-791D-1C7FA7FBD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844519"/>
          </a:xfrm>
        </p:spPr>
        <p:txBody>
          <a:bodyPr>
            <a:normAutofit fontScale="90000"/>
          </a:bodyPr>
          <a:lstStyle/>
          <a:p>
            <a:r>
              <a:rPr lang="en-US" dirty="0"/>
              <a:t>Do you know how you placed in each domain?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D59BC8-B020-4F10-69E0-2975C65D3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5333" y="2152473"/>
            <a:ext cx="4914900" cy="376255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50A101-4331-A3EC-8265-5B5C59218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857198"/>
            <a:ext cx="47625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C8C80-76B4-FE86-791D-1C7FA7FBD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176413"/>
            <a:ext cx="11091600" cy="84451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much did you grow?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946B982-438B-3454-8814-F09F987F5E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1881" y="3734747"/>
            <a:ext cx="7246831" cy="263942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341814-5B0D-A382-4A74-F43A99DF5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57" y="1020932"/>
            <a:ext cx="3892374" cy="348004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600997C-4744-BF95-C676-5A8BD0C08724}"/>
              </a:ext>
            </a:extLst>
          </p:cNvPr>
          <p:cNvSpPr txBox="1"/>
          <p:nvPr/>
        </p:nvSpPr>
        <p:spPr>
          <a:xfrm>
            <a:off x="4241881" y="1020932"/>
            <a:ext cx="58770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Your side-by-side scores let you compare you diagnostic 1 to your diagnostic 2.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379CBE-9318-4271-4665-1BC5B17D8238}"/>
              </a:ext>
            </a:extLst>
          </p:cNvPr>
          <p:cNvSpPr txBox="1"/>
          <p:nvPr/>
        </p:nvSpPr>
        <p:spPr>
          <a:xfrm>
            <a:off x="5273334" y="2711837"/>
            <a:ext cx="7084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You can even see which domains you grew in as well.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5F0C31-A3F9-DEB5-02B4-BBC365308A94}"/>
              </a:ext>
            </a:extLst>
          </p:cNvPr>
          <p:cNvCxnSpPr/>
          <p:nvPr/>
        </p:nvCxnSpPr>
        <p:spPr>
          <a:xfrm flipH="1">
            <a:off x="3346882" y="1260629"/>
            <a:ext cx="894999" cy="10891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E9F0C53-5B8D-0747-650A-3679CEC85BDF}"/>
              </a:ext>
            </a:extLst>
          </p:cNvPr>
          <p:cNvCxnSpPr/>
          <p:nvPr/>
        </p:nvCxnSpPr>
        <p:spPr>
          <a:xfrm flipH="1">
            <a:off x="5663953" y="3734747"/>
            <a:ext cx="432047" cy="9615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57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5CE527-B8D7-A658-D82B-B086412C9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dirty="0"/>
              <a:t>Check List for </a:t>
            </a:r>
            <a:r>
              <a:rPr lang="en-US" dirty="0" err="1"/>
              <a:t>i</a:t>
            </a:r>
            <a:r>
              <a:rPr lang="en-US" dirty="0"/>
              <a:t>-Ready Family Presentation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1EE10D-AB1B-DBF5-1818-C21473049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236289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922083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262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Sitka Heading</vt:lpstr>
      <vt:lpstr>Source Sans Pro</vt:lpstr>
      <vt:lpstr>3DFloatVTI</vt:lpstr>
      <vt:lpstr>Strength</vt:lpstr>
      <vt:lpstr>Sharing Your i-Ready Data</vt:lpstr>
      <vt:lpstr>Do you know how to log in to i-Ready?</vt:lpstr>
      <vt:lpstr>Do you know how to see your progress?</vt:lpstr>
      <vt:lpstr>Do you know what your Diagnostic score means?</vt:lpstr>
      <vt:lpstr>Do you know how you placed in each domain?</vt:lpstr>
      <vt:lpstr>How much did you grow?</vt:lpstr>
      <vt:lpstr>Check List for i-Ready Family Presentation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</dc:title>
  <dc:creator>Van Gelder, Melis</dc:creator>
  <cp:lastModifiedBy>Phillips, Stefanie</cp:lastModifiedBy>
  <cp:revision>3</cp:revision>
  <dcterms:created xsi:type="dcterms:W3CDTF">2023-12-06T21:28:29Z</dcterms:created>
  <dcterms:modified xsi:type="dcterms:W3CDTF">2024-01-31T18:36:39Z</dcterms:modified>
</cp:coreProperties>
</file>