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44" r:id="rId1"/>
  </p:sldMasterIdLst>
  <p:notesMasterIdLst>
    <p:notesMasterId r:id="rId23"/>
  </p:notesMasterIdLst>
  <p:sldIdLst>
    <p:sldId id="391" r:id="rId2"/>
    <p:sldId id="392" r:id="rId3"/>
    <p:sldId id="393" r:id="rId4"/>
    <p:sldId id="394" r:id="rId5"/>
    <p:sldId id="346" r:id="rId6"/>
    <p:sldId id="378" r:id="rId7"/>
    <p:sldId id="351" r:id="rId8"/>
    <p:sldId id="395" r:id="rId9"/>
    <p:sldId id="382" r:id="rId10"/>
    <p:sldId id="358" r:id="rId11"/>
    <p:sldId id="388" r:id="rId12"/>
    <p:sldId id="361" r:id="rId13"/>
    <p:sldId id="329" r:id="rId14"/>
    <p:sldId id="333" r:id="rId15"/>
    <p:sldId id="390" r:id="rId16"/>
    <p:sldId id="287" r:id="rId17"/>
    <p:sldId id="366" r:id="rId18"/>
    <p:sldId id="367" r:id="rId19"/>
    <p:sldId id="298" r:id="rId20"/>
    <p:sldId id="389" r:id="rId21"/>
    <p:sldId id="3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4719"/>
  </p:normalViewPr>
  <p:slideViewPr>
    <p:cSldViewPr>
      <p:cViewPr varScale="1">
        <p:scale>
          <a:sx n="117" d="100"/>
          <a:sy n="117" d="100"/>
        </p:scale>
        <p:origin x="17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AA8E5-4347-4FD0-A415-D8C23B349F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E1C650-715F-48D7-A01C-62245AA24893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Today we will be reviewing our school’s procedures and routines.</a:t>
          </a:r>
        </a:p>
      </dgm:t>
    </dgm:pt>
    <dgm:pt modelId="{62CD05BB-28F0-4D31-9C7C-34DD6850E801}" type="parTrans" cxnId="{05075C89-81D6-40A4-9B03-E6E136A06EFC}">
      <dgm:prSet/>
      <dgm:spPr/>
      <dgm:t>
        <a:bodyPr/>
        <a:lstStyle/>
        <a:p>
          <a:endParaRPr lang="en-US"/>
        </a:p>
      </dgm:t>
    </dgm:pt>
    <dgm:pt modelId="{8C4E264F-2FC1-4945-AAD2-DB34BE7530B0}" type="sibTrans" cxnId="{05075C89-81D6-40A4-9B03-E6E136A06EFC}">
      <dgm:prSet/>
      <dgm:spPr/>
      <dgm:t>
        <a:bodyPr/>
        <a:lstStyle/>
        <a:p>
          <a:endParaRPr lang="en-US"/>
        </a:p>
      </dgm:t>
    </dgm:pt>
    <dgm:pt modelId="{915A5186-79CB-45EE-8503-4035ABB03A76}">
      <dgm:prSet/>
      <dgm:spPr/>
      <dgm:t>
        <a:bodyPr/>
        <a:lstStyle/>
        <a:p>
          <a:r>
            <a:rPr lang="en-US" b="1" i="0" dirty="0">
              <a:latin typeface="Franklin Gothic Demi Cond" panose="020B0603020102020204" pitchFamily="34" charset="0"/>
            </a:rPr>
            <a:t>Fill in your grid with words or phases that are apart of our procedures and routines at Depoali.  For example, one square on your grid might have the words “</a:t>
          </a:r>
          <a:r>
            <a:rPr lang="en-US" b="1" i="0" u="none" dirty="0">
              <a:latin typeface="Franklin Gothic Demi Cond" panose="020B0603020102020204" pitchFamily="34" charset="0"/>
            </a:rPr>
            <a:t>S.T.R.I.K.E. Matrix”</a:t>
          </a:r>
          <a:r>
            <a:rPr lang="en-US" b="1" i="0" dirty="0">
              <a:latin typeface="Franklin Gothic Demi Cond" panose="020B0603020102020204" pitchFamily="34" charset="0"/>
            </a:rPr>
            <a:t>.</a:t>
          </a:r>
        </a:p>
      </dgm:t>
    </dgm:pt>
    <dgm:pt modelId="{BCC84709-B159-4FEF-9923-9024CE9C3D09}" type="parTrans" cxnId="{D116081B-FA17-4011-B8DF-CFF7D108459F}">
      <dgm:prSet/>
      <dgm:spPr/>
      <dgm:t>
        <a:bodyPr/>
        <a:lstStyle/>
        <a:p>
          <a:endParaRPr lang="en-US"/>
        </a:p>
      </dgm:t>
    </dgm:pt>
    <dgm:pt modelId="{A796C77D-BC89-4C04-8032-556F874BD6C7}" type="sibTrans" cxnId="{D116081B-FA17-4011-B8DF-CFF7D108459F}">
      <dgm:prSet/>
      <dgm:spPr/>
      <dgm:t>
        <a:bodyPr/>
        <a:lstStyle/>
        <a:p>
          <a:endParaRPr lang="en-US"/>
        </a:p>
      </dgm:t>
    </dgm:pt>
    <dgm:pt modelId="{2E3CBC67-AEBD-AA43-8D53-14CABFFB4FD0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As you listen to today’s review you will mark each square you get on your grid.</a:t>
          </a:r>
        </a:p>
      </dgm:t>
    </dgm:pt>
    <dgm:pt modelId="{E6C805E3-094B-7C4D-A441-B6D2E78A28F3}" type="parTrans" cxnId="{4DE5B544-15B5-6F41-8F3C-6C73F3D99709}">
      <dgm:prSet/>
      <dgm:spPr/>
      <dgm:t>
        <a:bodyPr/>
        <a:lstStyle/>
        <a:p>
          <a:endParaRPr lang="en-US"/>
        </a:p>
      </dgm:t>
    </dgm:pt>
    <dgm:pt modelId="{15D86F5B-ABAC-3246-B2DD-58099499BB8A}" type="sibTrans" cxnId="{4DE5B544-15B5-6F41-8F3C-6C73F3D99709}">
      <dgm:prSet/>
      <dgm:spPr/>
      <dgm:t>
        <a:bodyPr/>
        <a:lstStyle/>
        <a:p>
          <a:endParaRPr lang="en-US"/>
        </a:p>
      </dgm:t>
    </dgm:pt>
    <dgm:pt modelId="{2B0E4DD9-B5DC-F246-803B-6E6CF329EC7C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You will earn signatures for “bingos” as we review. </a:t>
          </a:r>
        </a:p>
      </dgm:t>
    </dgm:pt>
    <dgm:pt modelId="{78B18BBB-465B-9D49-B023-B139DCFE4427}" type="parTrans" cxnId="{5499162B-6963-3C41-B08C-24E0D8CBAB41}">
      <dgm:prSet/>
      <dgm:spPr/>
      <dgm:t>
        <a:bodyPr/>
        <a:lstStyle/>
        <a:p>
          <a:endParaRPr lang="en-US"/>
        </a:p>
      </dgm:t>
    </dgm:pt>
    <dgm:pt modelId="{62C1D9B5-7274-AB4D-A320-8A4790C12B2B}" type="sibTrans" cxnId="{5499162B-6963-3C41-B08C-24E0D8CBAB41}">
      <dgm:prSet/>
      <dgm:spPr/>
      <dgm:t>
        <a:bodyPr/>
        <a:lstStyle/>
        <a:p>
          <a:endParaRPr lang="en-US"/>
        </a:p>
      </dgm:t>
    </dgm:pt>
    <dgm:pt modelId="{2183DB3C-6747-D343-8E2D-CAF76752FA91}" type="pres">
      <dgm:prSet presAssocID="{D53AA8E5-4347-4FD0-A415-D8C23B349F28}" presName="linear" presStyleCnt="0">
        <dgm:presLayoutVars>
          <dgm:animLvl val="lvl"/>
          <dgm:resizeHandles val="exact"/>
        </dgm:presLayoutVars>
      </dgm:prSet>
      <dgm:spPr/>
    </dgm:pt>
    <dgm:pt modelId="{5E226976-FF6F-3049-8654-C6A1DBA3C7E0}" type="pres">
      <dgm:prSet presAssocID="{46E1C650-715F-48D7-A01C-62245AA24893}" presName="parentText" presStyleLbl="node1" presStyleIdx="0" presStyleCnt="4" custLinFactNeighborX="-20" custLinFactNeighborY="-26613">
        <dgm:presLayoutVars>
          <dgm:chMax val="0"/>
          <dgm:bulletEnabled val="1"/>
        </dgm:presLayoutVars>
      </dgm:prSet>
      <dgm:spPr/>
    </dgm:pt>
    <dgm:pt modelId="{9B029297-6036-0E44-B361-3B478894D8B3}" type="pres">
      <dgm:prSet presAssocID="{8C4E264F-2FC1-4945-AAD2-DB34BE7530B0}" presName="spacer" presStyleCnt="0"/>
      <dgm:spPr/>
    </dgm:pt>
    <dgm:pt modelId="{3D6E5EBC-767B-F941-AD80-AC51716483BA}" type="pres">
      <dgm:prSet presAssocID="{915A5186-79CB-45EE-8503-4035ABB03A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946A17-538E-444C-81B0-F100B45ABD66}" type="pres">
      <dgm:prSet presAssocID="{A796C77D-BC89-4C04-8032-556F874BD6C7}" presName="spacer" presStyleCnt="0"/>
      <dgm:spPr/>
    </dgm:pt>
    <dgm:pt modelId="{5406A331-7F7A-B74E-8FB2-438A77FB71AB}" type="pres">
      <dgm:prSet presAssocID="{2E3CBC67-AEBD-AA43-8D53-14CABFFB4F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837CE3-615B-6148-943C-F5DC08D67662}" type="pres">
      <dgm:prSet presAssocID="{15D86F5B-ABAC-3246-B2DD-58099499BB8A}" presName="spacer" presStyleCnt="0"/>
      <dgm:spPr/>
    </dgm:pt>
    <dgm:pt modelId="{F38368D1-25BA-2348-BA5F-DA0274DE49CF}" type="pres">
      <dgm:prSet presAssocID="{2B0E4DD9-B5DC-F246-803B-6E6CF329EC7C}" presName="parentText" presStyleLbl="node1" presStyleIdx="3" presStyleCnt="4" custLinFactNeighborX="-20" custLinFactNeighborY="-51542">
        <dgm:presLayoutVars>
          <dgm:chMax val="0"/>
          <dgm:bulletEnabled val="1"/>
        </dgm:presLayoutVars>
      </dgm:prSet>
      <dgm:spPr/>
    </dgm:pt>
  </dgm:ptLst>
  <dgm:cxnLst>
    <dgm:cxn modelId="{CBAE390D-A1CA-F447-97C6-8204B80B557F}" type="presOf" srcId="{46E1C650-715F-48D7-A01C-62245AA24893}" destId="{5E226976-FF6F-3049-8654-C6A1DBA3C7E0}" srcOrd="0" destOrd="0" presId="urn:microsoft.com/office/officeart/2005/8/layout/vList2"/>
    <dgm:cxn modelId="{D116081B-FA17-4011-B8DF-CFF7D108459F}" srcId="{D53AA8E5-4347-4FD0-A415-D8C23B349F28}" destId="{915A5186-79CB-45EE-8503-4035ABB03A76}" srcOrd="1" destOrd="0" parTransId="{BCC84709-B159-4FEF-9923-9024CE9C3D09}" sibTransId="{A796C77D-BC89-4C04-8032-556F874BD6C7}"/>
    <dgm:cxn modelId="{09D8481F-392D-CA45-A4D2-DBBF52A39EAC}" type="presOf" srcId="{2E3CBC67-AEBD-AA43-8D53-14CABFFB4FD0}" destId="{5406A331-7F7A-B74E-8FB2-438A77FB71AB}" srcOrd="0" destOrd="0" presId="urn:microsoft.com/office/officeart/2005/8/layout/vList2"/>
    <dgm:cxn modelId="{655F1425-24C4-634E-89BC-F224AD2B1CDC}" type="presOf" srcId="{2B0E4DD9-B5DC-F246-803B-6E6CF329EC7C}" destId="{F38368D1-25BA-2348-BA5F-DA0274DE49CF}" srcOrd="0" destOrd="0" presId="urn:microsoft.com/office/officeart/2005/8/layout/vList2"/>
    <dgm:cxn modelId="{5499162B-6963-3C41-B08C-24E0D8CBAB41}" srcId="{D53AA8E5-4347-4FD0-A415-D8C23B349F28}" destId="{2B0E4DD9-B5DC-F246-803B-6E6CF329EC7C}" srcOrd="3" destOrd="0" parTransId="{78B18BBB-465B-9D49-B023-B139DCFE4427}" sibTransId="{62C1D9B5-7274-AB4D-A320-8A4790C12B2B}"/>
    <dgm:cxn modelId="{4DE5B544-15B5-6F41-8F3C-6C73F3D99709}" srcId="{D53AA8E5-4347-4FD0-A415-D8C23B349F28}" destId="{2E3CBC67-AEBD-AA43-8D53-14CABFFB4FD0}" srcOrd="2" destOrd="0" parTransId="{E6C805E3-094B-7C4D-A441-B6D2E78A28F3}" sibTransId="{15D86F5B-ABAC-3246-B2DD-58099499BB8A}"/>
    <dgm:cxn modelId="{C39C7B82-2966-3442-B537-900050A4F866}" type="presOf" srcId="{D53AA8E5-4347-4FD0-A415-D8C23B349F28}" destId="{2183DB3C-6747-D343-8E2D-CAF76752FA91}" srcOrd="0" destOrd="0" presId="urn:microsoft.com/office/officeart/2005/8/layout/vList2"/>
    <dgm:cxn modelId="{05075C89-81D6-40A4-9B03-E6E136A06EFC}" srcId="{D53AA8E5-4347-4FD0-A415-D8C23B349F28}" destId="{46E1C650-715F-48D7-A01C-62245AA24893}" srcOrd="0" destOrd="0" parTransId="{62CD05BB-28F0-4D31-9C7C-34DD6850E801}" sibTransId="{8C4E264F-2FC1-4945-AAD2-DB34BE7530B0}"/>
    <dgm:cxn modelId="{B53064CD-91C6-8042-8273-98C2DBC9B60A}" type="presOf" srcId="{915A5186-79CB-45EE-8503-4035ABB03A76}" destId="{3D6E5EBC-767B-F941-AD80-AC51716483BA}" srcOrd="0" destOrd="0" presId="urn:microsoft.com/office/officeart/2005/8/layout/vList2"/>
    <dgm:cxn modelId="{F140015C-012B-E24B-9F39-317F6397168C}" type="presParOf" srcId="{2183DB3C-6747-D343-8E2D-CAF76752FA91}" destId="{5E226976-FF6F-3049-8654-C6A1DBA3C7E0}" srcOrd="0" destOrd="0" presId="urn:microsoft.com/office/officeart/2005/8/layout/vList2"/>
    <dgm:cxn modelId="{3CDE58C4-0884-5746-9BF7-987B1CBB716A}" type="presParOf" srcId="{2183DB3C-6747-D343-8E2D-CAF76752FA91}" destId="{9B029297-6036-0E44-B361-3B478894D8B3}" srcOrd="1" destOrd="0" presId="urn:microsoft.com/office/officeart/2005/8/layout/vList2"/>
    <dgm:cxn modelId="{BFDB2307-CF4B-EA4C-A567-AFE493C7CA41}" type="presParOf" srcId="{2183DB3C-6747-D343-8E2D-CAF76752FA91}" destId="{3D6E5EBC-767B-F941-AD80-AC51716483BA}" srcOrd="2" destOrd="0" presId="urn:microsoft.com/office/officeart/2005/8/layout/vList2"/>
    <dgm:cxn modelId="{4B8D104F-3C03-D04A-AE35-EF121A334A0F}" type="presParOf" srcId="{2183DB3C-6747-D343-8E2D-CAF76752FA91}" destId="{D0946A17-538E-444C-81B0-F100B45ABD66}" srcOrd="3" destOrd="0" presId="urn:microsoft.com/office/officeart/2005/8/layout/vList2"/>
    <dgm:cxn modelId="{8BEF5BA1-161B-AC4A-8E63-D1D5AF1FE369}" type="presParOf" srcId="{2183DB3C-6747-D343-8E2D-CAF76752FA91}" destId="{5406A331-7F7A-B74E-8FB2-438A77FB71AB}" srcOrd="4" destOrd="0" presId="urn:microsoft.com/office/officeart/2005/8/layout/vList2"/>
    <dgm:cxn modelId="{CC2D1E1D-BE55-2B4F-B78D-B1DD4EAE8ED2}" type="presParOf" srcId="{2183DB3C-6747-D343-8E2D-CAF76752FA91}" destId="{0E837CE3-615B-6148-943C-F5DC08D67662}" srcOrd="5" destOrd="0" presId="urn:microsoft.com/office/officeart/2005/8/layout/vList2"/>
    <dgm:cxn modelId="{0241F902-8A1B-FC42-81D1-8310216CFEC2}" type="presParOf" srcId="{2183DB3C-6747-D343-8E2D-CAF76752FA91}" destId="{F38368D1-25BA-2348-BA5F-DA0274DE49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CF9E3-411C-42B3-AB1F-7F3C186B35D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0CE10B-FD42-401E-8DB3-5F8033B7BA6E}">
      <dgm:prSet custT="1"/>
      <dgm:spPr/>
      <dgm:t>
        <a:bodyPr/>
        <a:lstStyle/>
        <a:p>
          <a:r>
            <a:rPr lang="en-US" sz="1800" b="1" i="0" dirty="0">
              <a:latin typeface="Franklin Gothic Demi Cond" panose="020B0603020102020204" pitchFamily="34" charset="0"/>
              <a:cs typeface="Calibri" panose="020F0502020204030204" pitchFamily="34" charset="0"/>
            </a:rPr>
            <a:t>S. T. R. I. K. E. is our school-wide behavior plan with guiding principles that help us in our choices and actions. These guiding principles can help you determine your goals and values.  </a:t>
          </a:r>
        </a:p>
      </dgm:t>
    </dgm:pt>
    <dgm:pt modelId="{EE3DABC0-DCDD-4198-959B-F1C19EF5DE8A}" type="parTrans" cxnId="{4F024833-CEE0-4182-8FB9-06F2158C648E}">
      <dgm:prSet/>
      <dgm:spPr/>
      <dgm:t>
        <a:bodyPr/>
        <a:lstStyle/>
        <a:p>
          <a:endParaRPr lang="en-US"/>
        </a:p>
      </dgm:t>
    </dgm:pt>
    <dgm:pt modelId="{47B4B915-CFBC-4AB4-9FB4-7C9B2B8AD8E5}" type="sibTrans" cxnId="{4F024833-CEE0-4182-8FB9-06F2158C648E}">
      <dgm:prSet/>
      <dgm:spPr/>
      <dgm:t>
        <a:bodyPr/>
        <a:lstStyle/>
        <a:p>
          <a:endParaRPr lang="en-US"/>
        </a:p>
      </dgm:t>
    </dgm:pt>
    <dgm:pt modelId="{9B7C515C-9F39-4DE9-8C73-816AE0D93B19}">
      <dgm:prSet custT="1"/>
      <dgm:spPr/>
      <dgm:t>
        <a:bodyPr/>
        <a:lstStyle/>
        <a:p>
          <a:r>
            <a:rPr lang="en-US" sz="2000" b="1" i="0" dirty="0">
              <a:latin typeface="Franklin Gothic Demi Cond" panose="020B0603020102020204" pitchFamily="34" charset="0"/>
              <a:cs typeface="Calibri" panose="020F0502020204030204" pitchFamily="34" charset="0"/>
            </a:rPr>
            <a:t>We use the S. T. R. I. K. E. matrix to help create a positive, predictable and consistent safe learning environment for all students.</a:t>
          </a:r>
        </a:p>
      </dgm:t>
    </dgm:pt>
    <dgm:pt modelId="{59072C9F-D851-4A97-A4CA-62E31C1772E4}" type="parTrans" cxnId="{CF94ACC2-3441-4B92-8A2E-F52E9597BE64}">
      <dgm:prSet/>
      <dgm:spPr/>
      <dgm:t>
        <a:bodyPr/>
        <a:lstStyle/>
        <a:p>
          <a:endParaRPr lang="en-US"/>
        </a:p>
      </dgm:t>
    </dgm:pt>
    <dgm:pt modelId="{5B918949-9762-46FE-95FE-BD04491D97CC}" type="sibTrans" cxnId="{CF94ACC2-3441-4B92-8A2E-F52E9597BE64}">
      <dgm:prSet/>
      <dgm:spPr/>
      <dgm:t>
        <a:bodyPr/>
        <a:lstStyle/>
        <a:p>
          <a:endParaRPr lang="en-US"/>
        </a:p>
      </dgm:t>
    </dgm:pt>
    <dgm:pt modelId="{E8497890-B126-4BDE-B48E-BCEA68CC47A4}">
      <dgm:prSet custT="1"/>
      <dgm:spPr/>
      <dgm:t>
        <a:bodyPr/>
        <a:lstStyle/>
        <a:p>
          <a:r>
            <a:rPr lang="en-US" sz="2000" b="1" i="0" dirty="0">
              <a:latin typeface="Franklin Gothic Demi Cond" panose="020B0603020102020204" pitchFamily="34" charset="0"/>
              <a:cs typeface="Calibri" panose="020F0502020204030204" pitchFamily="34" charset="0"/>
            </a:rPr>
            <a:t>The teachers and staff at Depoali Middle School will be teaching and reinforcing these guiding principles throughout year. </a:t>
          </a:r>
        </a:p>
      </dgm:t>
    </dgm:pt>
    <dgm:pt modelId="{CAA45863-60B3-4F8A-A2DE-71A33305C753}" type="parTrans" cxnId="{F9A6124E-0D7D-45EB-AF47-9090E0848340}">
      <dgm:prSet/>
      <dgm:spPr/>
      <dgm:t>
        <a:bodyPr/>
        <a:lstStyle/>
        <a:p>
          <a:endParaRPr lang="en-US"/>
        </a:p>
      </dgm:t>
    </dgm:pt>
    <dgm:pt modelId="{25F7A28E-AC1E-41C8-8AE7-5F2930BD9A2A}" type="sibTrans" cxnId="{F9A6124E-0D7D-45EB-AF47-9090E0848340}">
      <dgm:prSet/>
      <dgm:spPr/>
      <dgm:t>
        <a:bodyPr/>
        <a:lstStyle/>
        <a:p>
          <a:endParaRPr lang="en-US"/>
        </a:p>
      </dgm:t>
    </dgm:pt>
    <dgm:pt modelId="{2A0B3881-A430-4BF0-8067-6578BED7B4BF}">
      <dgm:prSet custT="1"/>
      <dgm:spPr/>
      <dgm:t>
        <a:bodyPr/>
        <a:lstStyle/>
        <a:p>
          <a:r>
            <a:rPr lang="en-US" sz="1800" b="1" i="0" dirty="0">
              <a:latin typeface="Franklin Gothic Demi Cond" panose="020B0603020102020204" pitchFamily="34" charset="0"/>
              <a:cs typeface="Calibri" panose="020F0502020204030204" pitchFamily="34" charset="0"/>
            </a:rPr>
            <a:t>You will participate in reflection assignments and activities to help you build you character and reinforce your values through the guiding principles in the S.T.R.I.K.E. matrix. </a:t>
          </a:r>
        </a:p>
      </dgm:t>
    </dgm:pt>
    <dgm:pt modelId="{CE2A49E9-BE9F-4582-B6A2-AFE44D1B75A2}" type="parTrans" cxnId="{DDDBC7CC-8CCE-488F-A1B7-83761B8F5B17}">
      <dgm:prSet/>
      <dgm:spPr/>
      <dgm:t>
        <a:bodyPr/>
        <a:lstStyle/>
        <a:p>
          <a:endParaRPr lang="en-US"/>
        </a:p>
      </dgm:t>
    </dgm:pt>
    <dgm:pt modelId="{B2832A1C-6F67-45EA-9E0A-8807A0355456}" type="sibTrans" cxnId="{DDDBC7CC-8CCE-488F-A1B7-83761B8F5B17}">
      <dgm:prSet/>
      <dgm:spPr/>
      <dgm:t>
        <a:bodyPr/>
        <a:lstStyle/>
        <a:p>
          <a:endParaRPr lang="en-US"/>
        </a:p>
      </dgm:t>
    </dgm:pt>
    <dgm:pt modelId="{16753013-E276-954E-B576-BF147C67999A}" type="pres">
      <dgm:prSet presAssocID="{168CF9E3-411C-42B3-AB1F-7F3C186B35D2}" presName="Name0" presStyleCnt="0">
        <dgm:presLayoutVars>
          <dgm:dir/>
          <dgm:resizeHandles val="exact"/>
        </dgm:presLayoutVars>
      </dgm:prSet>
      <dgm:spPr/>
    </dgm:pt>
    <dgm:pt modelId="{B48993C3-A281-AA49-A69F-CAB06CB15239}" type="pres">
      <dgm:prSet presAssocID="{D70CE10B-FD42-401E-8DB3-5F8033B7BA6E}" presName="node" presStyleLbl="node1" presStyleIdx="0" presStyleCnt="4">
        <dgm:presLayoutVars>
          <dgm:bulletEnabled val="1"/>
        </dgm:presLayoutVars>
      </dgm:prSet>
      <dgm:spPr/>
    </dgm:pt>
    <dgm:pt modelId="{D2785136-1708-CD47-93D3-757F9AA89D5F}" type="pres">
      <dgm:prSet presAssocID="{47B4B915-CFBC-4AB4-9FB4-7C9B2B8AD8E5}" presName="sibTrans" presStyleLbl="sibTrans1D1" presStyleIdx="0" presStyleCnt="3"/>
      <dgm:spPr/>
    </dgm:pt>
    <dgm:pt modelId="{AA3C21E8-473C-C048-9D73-D095BBB5536C}" type="pres">
      <dgm:prSet presAssocID="{47B4B915-CFBC-4AB4-9FB4-7C9B2B8AD8E5}" presName="connectorText" presStyleLbl="sibTrans1D1" presStyleIdx="0" presStyleCnt="3"/>
      <dgm:spPr/>
    </dgm:pt>
    <dgm:pt modelId="{925DC3F6-B0F6-B841-8FC3-2058DD111E9D}" type="pres">
      <dgm:prSet presAssocID="{9B7C515C-9F39-4DE9-8C73-816AE0D93B19}" presName="node" presStyleLbl="node1" presStyleIdx="1" presStyleCnt="4">
        <dgm:presLayoutVars>
          <dgm:bulletEnabled val="1"/>
        </dgm:presLayoutVars>
      </dgm:prSet>
      <dgm:spPr/>
    </dgm:pt>
    <dgm:pt modelId="{C9F38C9F-9E6B-DC4E-8376-1DADB74FBD0C}" type="pres">
      <dgm:prSet presAssocID="{5B918949-9762-46FE-95FE-BD04491D97CC}" presName="sibTrans" presStyleLbl="sibTrans1D1" presStyleIdx="1" presStyleCnt="3"/>
      <dgm:spPr/>
    </dgm:pt>
    <dgm:pt modelId="{94451D42-3C61-3345-8A3C-ABB2D83CAC61}" type="pres">
      <dgm:prSet presAssocID="{5B918949-9762-46FE-95FE-BD04491D97CC}" presName="connectorText" presStyleLbl="sibTrans1D1" presStyleIdx="1" presStyleCnt="3"/>
      <dgm:spPr/>
    </dgm:pt>
    <dgm:pt modelId="{C215661C-8313-144C-8734-0FC1F3A67707}" type="pres">
      <dgm:prSet presAssocID="{E8497890-B126-4BDE-B48E-BCEA68CC47A4}" presName="node" presStyleLbl="node1" presStyleIdx="2" presStyleCnt="4">
        <dgm:presLayoutVars>
          <dgm:bulletEnabled val="1"/>
        </dgm:presLayoutVars>
      </dgm:prSet>
      <dgm:spPr/>
    </dgm:pt>
    <dgm:pt modelId="{B3A746A0-712D-094B-B8E6-407B19552BE4}" type="pres">
      <dgm:prSet presAssocID="{25F7A28E-AC1E-41C8-8AE7-5F2930BD9A2A}" presName="sibTrans" presStyleLbl="sibTrans1D1" presStyleIdx="2" presStyleCnt="3"/>
      <dgm:spPr/>
    </dgm:pt>
    <dgm:pt modelId="{CCB4A460-F18B-5340-95FA-A24D9A22AD31}" type="pres">
      <dgm:prSet presAssocID="{25F7A28E-AC1E-41C8-8AE7-5F2930BD9A2A}" presName="connectorText" presStyleLbl="sibTrans1D1" presStyleIdx="2" presStyleCnt="3"/>
      <dgm:spPr/>
    </dgm:pt>
    <dgm:pt modelId="{FCCC5A71-284A-D949-9F3B-787C59DB79AE}" type="pres">
      <dgm:prSet presAssocID="{2A0B3881-A430-4BF0-8067-6578BED7B4BF}" presName="node" presStyleLbl="node1" presStyleIdx="3" presStyleCnt="4">
        <dgm:presLayoutVars>
          <dgm:bulletEnabled val="1"/>
        </dgm:presLayoutVars>
      </dgm:prSet>
      <dgm:spPr/>
    </dgm:pt>
  </dgm:ptLst>
  <dgm:cxnLst>
    <dgm:cxn modelId="{C2DD2120-FDF2-E14A-B54F-FDDAC3C8FB8C}" type="presOf" srcId="{25F7A28E-AC1E-41C8-8AE7-5F2930BD9A2A}" destId="{CCB4A460-F18B-5340-95FA-A24D9A22AD31}" srcOrd="1" destOrd="0" presId="urn:microsoft.com/office/officeart/2016/7/layout/RepeatingBendingProcessNew"/>
    <dgm:cxn modelId="{0C459B31-4A9D-8B4A-9AB1-3AE1F9961EAD}" type="presOf" srcId="{25F7A28E-AC1E-41C8-8AE7-5F2930BD9A2A}" destId="{B3A746A0-712D-094B-B8E6-407B19552BE4}" srcOrd="0" destOrd="0" presId="urn:microsoft.com/office/officeart/2016/7/layout/RepeatingBendingProcessNew"/>
    <dgm:cxn modelId="{4F024833-CEE0-4182-8FB9-06F2158C648E}" srcId="{168CF9E3-411C-42B3-AB1F-7F3C186B35D2}" destId="{D70CE10B-FD42-401E-8DB3-5F8033B7BA6E}" srcOrd="0" destOrd="0" parTransId="{EE3DABC0-DCDD-4198-959B-F1C19EF5DE8A}" sibTransId="{47B4B915-CFBC-4AB4-9FB4-7C9B2B8AD8E5}"/>
    <dgm:cxn modelId="{F9A6124E-0D7D-45EB-AF47-9090E0848340}" srcId="{168CF9E3-411C-42B3-AB1F-7F3C186B35D2}" destId="{E8497890-B126-4BDE-B48E-BCEA68CC47A4}" srcOrd="2" destOrd="0" parTransId="{CAA45863-60B3-4F8A-A2DE-71A33305C753}" sibTransId="{25F7A28E-AC1E-41C8-8AE7-5F2930BD9A2A}"/>
    <dgm:cxn modelId="{A6C1CD52-5DB7-EA43-B765-9B1A6AFFB156}" type="presOf" srcId="{9B7C515C-9F39-4DE9-8C73-816AE0D93B19}" destId="{925DC3F6-B0F6-B841-8FC3-2058DD111E9D}" srcOrd="0" destOrd="0" presId="urn:microsoft.com/office/officeart/2016/7/layout/RepeatingBendingProcessNew"/>
    <dgm:cxn modelId="{42E9E35A-C346-7C40-998A-8B264AA92F1E}" type="presOf" srcId="{2A0B3881-A430-4BF0-8067-6578BED7B4BF}" destId="{FCCC5A71-284A-D949-9F3B-787C59DB79AE}" srcOrd="0" destOrd="0" presId="urn:microsoft.com/office/officeart/2016/7/layout/RepeatingBendingProcessNew"/>
    <dgm:cxn modelId="{FFB3636A-052A-464A-9DA2-79A1D08FFA9F}" type="presOf" srcId="{D70CE10B-FD42-401E-8DB3-5F8033B7BA6E}" destId="{B48993C3-A281-AA49-A69F-CAB06CB15239}" srcOrd="0" destOrd="0" presId="urn:microsoft.com/office/officeart/2016/7/layout/RepeatingBendingProcessNew"/>
    <dgm:cxn modelId="{94D36B9D-0E4F-8740-9311-4F1C155E85EE}" type="presOf" srcId="{47B4B915-CFBC-4AB4-9FB4-7C9B2B8AD8E5}" destId="{D2785136-1708-CD47-93D3-757F9AA89D5F}" srcOrd="0" destOrd="0" presId="urn:microsoft.com/office/officeart/2016/7/layout/RepeatingBendingProcessNew"/>
    <dgm:cxn modelId="{024706AE-391F-FB48-BAC7-1A777FC0BCDE}" type="presOf" srcId="{5B918949-9762-46FE-95FE-BD04491D97CC}" destId="{C9F38C9F-9E6B-DC4E-8376-1DADB74FBD0C}" srcOrd="0" destOrd="0" presId="urn:microsoft.com/office/officeart/2016/7/layout/RepeatingBendingProcessNew"/>
    <dgm:cxn modelId="{CBDB60C0-1D04-8445-83FB-92B2C705CA7E}" type="presOf" srcId="{E8497890-B126-4BDE-B48E-BCEA68CC47A4}" destId="{C215661C-8313-144C-8734-0FC1F3A67707}" srcOrd="0" destOrd="0" presId="urn:microsoft.com/office/officeart/2016/7/layout/RepeatingBendingProcessNew"/>
    <dgm:cxn modelId="{CF94ACC2-3441-4B92-8A2E-F52E9597BE64}" srcId="{168CF9E3-411C-42B3-AB1F-7F3C186B35D2}" destId="{9B7C515C-9F39-4DE9-8C73-816AE0D93B19}" srcOrd="1" destOrd="0" parTransId="{59072C9F-D851-4A97-A4CA-62E31C1772E4}" sibTransId="{5B918949-9762-46FE-95FE-BD04491D97CC}"/>
    <dgm:cxn modelId="{DDDBC7CC-8CCE-488F-A1B7-83761B8F5B17}" srcId="{168CF9E3-411C-42B3-AB1F-7F3C186B35D2}" destId="{2A0B3881-A430-4BF0-8067-6578BED7B4BF}" srcOrd="3" destOrd="0" parTransId="{CE2A49E9-BE9F-4582-B6A2-AFE44D1B75A2}" sibTransId="{B2832A1C-6F67-45EA-9E0A-8807A0355456}"/>
    <dgm:cxn modelId="{BB5470DD-82E4-C145-9ED8-53F171957737}" type="presOf" srcId="{168CF9E3-411C-42B3-AB1F-7F3C186B35D2}" destId="{16753013-E276-954E-B576-BF147C67999A}" srcOrd="0" destOrd="0" presId="urn:microsoft.com/office/officeart/2016/7/layout/RepeatingBendingProcessNew"/>
    <dgm:cxn modelId="{95DD5BDF-CAB6-974B-96BB-9F2FC4DBDE49}" type="presOf" srcId="{47B4B915-CFBC-4AB4-9FB4-7C9B2B8AD8E5}" destId="{AA3C21E8-473C-C048-9D73-D095BBB5536C}" srcOrd="1" destOrd="0" presId="urn:microsoft.com/office/officeart/2016/7/layout/RepeatingBendingProcessNew"/>
    <dgm:cxn modelId="{7BFBDFEA-4E9F-374F-A651-4031E3C63EFF}" type="presOf" srcId="{5B918949-9762-46FE-95FE-BD04491D97CC}" destId="{94451D42-3C61-3345-8A3C-ABB2D83CAC61}" srcOrd="1" destOrd="0" presId="urn:microsoft.com/office/officeart/2016/7/layout/RepeatingBendingProcessNew"/>
    <dgm:cxn modelId="{C71ABA01-5798-ED46-811B-1EFDD36BA315}" type="presParOf" srcId="{16753013-E276-954E-B576-BF147C67999A}" destId="{B48993C3-A281-AA49-A69F-CAB06CB15239}" srcOrd="0" destOrd="0" presId="urn:microsoft.com/office/officeart/2016/7/layout/RepeatingBendingProcessNew"/>
    <dgm:cxn modelId="{2C31B2F7-92B1-6942-88C2-1A970552572E}" type="presParOf" srcId="{16753013-E276-954E-B576-BF147C67999A}" destId="{D2785136-1708-CD47-93D3-757F9AA89D5F}" srcOrd="1" destOrd="0" presId="urn:microsoft.com/office/officeart/2016/7/layout/RepeatingBendingProcessNew"/>
    <dgm:cxn modelId="{3B66CD86-5ED6-354D-8113-4A2F2F028547}" type="presParOf" srcId="{D2785136-1708-CD47-93D3-757F9AA89D5F}" destId="{AA3C21E8-473C-C048-9D73-D095BBB5536C}" srcOrd="0" destOrd="0" presId="urn:microsoft.com/office/officeart/2016/7/layout/RepeatingBendingProcessNew"/>
    <dgm:cxn modelId="{90F91FEB-EB83-BA43-9002-0575DE1BE5BF}" type="presParOf" srcId="{16753013-E276-954E-B576-BF147C67999A}" destId="{925DC3F6-B0F6-B841-8FC3-2058DD111E9D}" srcOrd="2" destOrd="0" presId="urn:microsoft.com/office/officeart/2016/7/layout/RepeatingBendingProcessNew"/>
    <dgm:cxn modelId="{C651C5D2-781C-C645-90CB-1D25BB54F17F}" type="presParOf" srcId="{16753013-E276-954E-B576-BF147C67999A}" destId="{C9F38C9F-9E6B-DC4E-8376-1DADB74FBD0C}" srcOrd="3" destOrd="0" presId="urn:microsoft.com/office/officeart/2016/7/layout/RepeatingBendingProcessNew"/>
    <dgm:cxn modelId="{8FEEC0DC-B713-1F42-A0B5-8ACD244AAC5C}" type="presParOf" srcId="{C9F38C9F-9E6B-DC4E-8376-1DADB74FBD0C}" destId="{94451D42-3C61-3345-8A3C-ABB2D83CAC61}" srcOrd="0" destOrd="0" presId="urn:microsoft.com/office/officeart/2016/7/layout/RepeatingBendingProcessNew"/>
    <dgm:cxn modelId="{CDA1F2FD-17FB-3E4D-83BA-90F982940FC3}" type="presParOf" srcId="{16753013-E276-954E-B576-BF147C67999A}" destId="{C215661C-8313-144C-8734-0FC1F3A67707}" srcOrd="4" destOrd="0" presId="urn:microsoft.com/office/officeart/2016/7/layout/RepeatingBendingProcessNew"/>
    <dgm:cxn modelId="{72B0C958-3486-5D4F-A5D5-58A302C39775}" type="presParOf" srcId="{16753013-E276-954E-B576-BF147C67999A}" destId="{B3A746A0-712D-094B-B8E6-407B19552BE4}" srcOrd="5" destOrd="0" presId="urn:microsoft.com/office/officeart/2016/7/layout/RepeatingBendingProcessNew"/>
    <dgm:cxn modelId="{051FB521-5911-6445-9D89-9D6BB8F71730}" type="presParOf" srcId="{B3A746A0-712D-094B-B8E6-407B19552BE4}" destId="{CCB4A460-F18B-5340-95FA-A24D9A22AD31}" srcOrd="0" destOrd="0" presId="urn:microsoft.com/office/officeart/2016/7/layout/RepeatingBendingProcessNew"/>
    <dgm:cxn modelId="{5F3BCBF7-90A7-4843-8F16-C372D72976EF}" type="presParOf" srcId="{16753013-E276-954E-B576-BF147C67999A}" destId="{FCCC5A71-284A-D949-9F3B-787C59DB79AE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FFA12D-1FBD-41E0-B06C-5B9FEE28C7A1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2120CE-CE3F-42F6-9C92-FA849DEA6C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>
              <a:latin typeface="Franklin Gothic Demi Cond" panose="020B0603020102020204" pitchFamily="34" charset="0"/>
            </a:rPr>
            <a:t>Teachers and administrators reserve the right to confiscate a student</a:t>
          </a:r>
          <a:r>
            <a:rPr lang="ja-JP" sz="1800" b="1" i="0">
              <a:latin typeface="Franklin Gothic Demi Cond" panose="020B0603020102020204" pitchFamily="34" charset="0"/>
            </a:rPr>
            <a:t>’</a:t>
          </a:r>
          <a:r>
            <a:rPr lang="en-US" sz="1800" b="1" i="0" dirty="0">
              <a:latin typeface="Franklin Gothic Demi Cond" panose="020B0603020102020204" pitchFamily="34" charset="0"/>
            </a:rPr>
            <a:t>s electronic device if it is interfering with curriculum/instruction. </a:t>
          </a:r>
        </a:p>
      </dgm:t>
    </dgm:pt>
    <dgm:pt modelId="{2046B884-21F7-475B-A0AE-DB2078EC19DB}" type="parTrans" cxnId="{4B772B7D-8C27-4E8E-9CE8-08756D7F4B5A}">
      <dgm:prSet/>
      <dgm:spPr/>
      <dgm:t>
        <a:bodyPr/>
        <a:lstStyle/>
        <a:p>
          <a:endParaRPr lang="en-US"/>
        </a:p>
      </dgm:t>
    </dgm:pt>
    <dgm:pt modelId="{767BCA8F-D627-4135-9918-5BE74A0B8D22}" type="sibTrans" cxnId="{4B772B7D-8C27-4E8E-9CE8-08756D7F4B5A}">
      <dgm:prSet/>
      <dgm:spPr/>
      <dgm:t>
        <a:bodyPr/>
        <a:lstStyle/>
        <a:p>
          <a:endParaRPr lang="en-US"/>
        </a:p>
      </dgm:t>
    </dgm:pt>
    <dgm:pt modelId="{08384F8D-0A68-4EEE-B152-2CE72A8757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>
              <a:latin typeface="Franklin Gothic Demi Cond" panose="020B0603020102020204" pitchFamily="34" charset="0"/>
            </a:rPr>
            <a:t>Electronic devices shall not be brought into classrooms during assessments, semester exams, or other testing situations. </a:t>
          </a:r>
        </a:p>
      </dgm:t>
    </dgm:pt>
    <dgm:pt modelId="{228556B6-26FC-44B3-BCDB-4CC0A2754265}" type="parTrans" cxnId="{5417D9CB-CC63-4A0A-A3CC-A86AD3F2A1E9}">
      <dgm:prSet/>
      <dgm:spPr/>
      <dgm:t>
        <a:bodyPr/>
        <a:lstStyle/>
        <a:p>
          <a:endParaRPr lang="en-US"/>
        </a:p>
      </dgm:t>
    </dgm:pt>
    <dgm:pt modelId="{9B561742-18D7-45C2-AF59-185F1F61C690}" type="sibTrans" cxnId="{5417D9CB-CC63-4A0A-A3CC-A86AD3F2A1E9}">
      <dgm:prSet/>
      <dgm:spPr/>
      <dgm:t>
        <a:bodyPr/>
        <a:lstStyle/>
        <a:p>
          <a:endParaRPr lang="en-US"/>
        </a:p>
      </dgm:t>
    </dgm:pt>
    <dgm:pt modelId="{6A2ECB67-1421-4101-AACB-0795840A9D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u="none" dirty="0">
              <a:solidFill>
                <a:srgbClr val="FF0000"/>
              </a:solidFill>
              <a:latin typeface="Franklin Gothic Demi Cond" panose="020B0603020102020204" pitchFamily="34" charset="0"/>
            </a:rPr>
            <a:t>Cell phones are to be "off and away" in lockers throughout the school day. Students may access cell phones during lunch if they adhere to WCSD policy.</a:t>
          </a:r>
          <a:endParaRPr lang="en-US" sz="1800" b="1" i="0" dirty="0">
            <a:solidFill>
              <a:srgbClr val="FF0000"/>
            </a:solidFill>
            <a:latin typeface="Franklin Gothic Demi Cond" panose="020B0603020102020204" pitchFamily="34" charset="0"/>
          </a:endParaRPr>
        </a:p>
      </dgm:t>
    </dgm:pt>
    <dgm:pt modelId="{BD9BAD85-919F-4F45-800F-66E2F559630F}" type="parTrans" cxnId="{994E0F40-BF98-425F-B71C-69DB916B9B4C}">
      <dgm:prSet/>
      <dgm:spPr/>
      <dgm:t>
        <a:bodyPr/>
        <a:lstStyle/>
        <a:p>
          <a:endParaRPr lang="en-US"/>
        </a:p>
      </dgm:t>
    </dgm:pt>
    <dgm:pt modelId="{FD915371-B545-472B-8C39-BE536F23A1C2}" type="sibTrans" cxnId="{994E0F40-BF98-425F-B71C-69DB916B9B4C}">
      <dgm:prSet/>
      <dgm:spPr/>
      <dgm:t>
        <a:bodyPr/>
        <a:lstStyle/>
        <a:p>
          <a:endParaRPr lang="en-US"/>
        </a:p>
      </dgm:t>
    </dgm:pt>
    <dgm:pt modelId="{D785CAB8-EEE1-4D28-A85A-7E93BA343B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>
              <a:latin typeface="Franklin Gothic Demi Cond" panose="020B0603020102020204" pitchFamily="34" charset="0"/>
            </a:rPr>
            <a:t>Students must have explicit and direct instruction from their teacher to use electronic devices including ear buds. </a:t>
          </a:r>
        </a:p>
      </dgm:t>
    </dgm:pt>
    <dgm:pt modelId="{96CD6EED-0E6E-4392-9237-EEC8BD9D2C6B}" type="parTrans" cxnId="{1FEDB6B9-523B-426E-A862-EE58911F6ECA}">
      <dgm:prSet/>
      <dgm:spPr/>
      <dgm:t>
        <a:bodyPr/>
        <a:lstStyle/>
        <a:p>
          <a:endParaRPr lang="en-US"/>
        </a:p>
      </dgm:t>
    </dgm:pt>
    <dgm:pt modelId="{B835B909-5ED0-46DA-AAE7-10F25D2A9577}" type="sibTrans" cxnId="{1FEDB6B9-523B-426E-A862-EE58911F6ECA}">
      <dgm:prSet/>
      <dgm:spPr/>
      <dgm:t>
        <a:bodyPr/>
        <a:lstStyle/>
        <a:p>
          <a:endParaRPr lang="en-US"/>
        </a:p>
      </dgm:t>
    </dgm:pt>
    <dgm:pt modelId="{32C5CC97-F034-41B3-956D-3BE937311165}" type="pres">
      <dgm:prSet presAssocID="{B6FFA12D-1FBD-41E0-B06C-5B9FEE28C7A1}" presName="root" presStyleCnt="0">
        <dgm:presLayoutVars>
          <dgm:dir/>
          <dgm:resizeHandles val="exact"/>
        </dgm:presLayoutVars>
      </dgm:prSet>
      <dgm:spPr/>
    </dgm:pt>
    <dgm:pt modelId="{596967C9-9FE8-47B3-871E-EA541DCA9D54}" type="pres">
      <dgm:prSet presAssocID="{E62120CE-CE3F-42F6-9C92-FA849DEA6CFD}" presName="compNode" presStyleCnt="0"/>
      <dgm:spPr/>
    </dgm:pt>
    <dgm:pt modelId="{A8EDBC9E-44E2-4082-BEAF-B5E8E9E2B86C}" type="pres">
      <dgm:prSet presAssocID="{E62120CE-CE3F-42F6-9C92-FA849DEA6CFD}" presName="bgRect" presStyleLbl="bgShp" presStyleIdx="0" presStyleCnt="4"/>
      <dgm:spPr/>
    </dgm:pt>
    <dgm:pt modelId="{F62E9133-BDE3-4E71-925A-CA077ABB605D}" type="pres">
      <dgm:prSet presAssocID="{E62120CE-CE3F-42F6-9C92-FA849DEA6C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E723F3A-64D8-434E-9C57-972FDF6F621D}" type="pres">
      <dgm:prSet presAssocID="{E62120CE-CE3F-42F6-9C92-FA849DEA6CFD}" presName="spaceRect" presStyleCnt="0"/>
      <dgm:spPr/>
    </dgm:pt>
    <dgm:pt modelId="{6737C254-CF96-44EC-A449-9FC4C4C16D07}" type="pres">
      <dgm:prSet presAssocID="{E62120CE-CE3F-42F6-9C92-FA849DEA6CFD}" presName="parTx" presStyleLbl="revTx" presStyleIdx="0" presStyleCnt="4" custLinFactNeighborX="232" custLinFactNeighborY="-8827">
        <dgm:presLayoutVars>
          <dgm:chMax val="0"/>
          <dgm:chPref val="0"/>
        </dgm:presLayoutVars>
      </dgm:prSet>
      <dgm:spPr/>
    </dgm:pt>
    <dgm:pt modelId="{82EAA1E2-ED4A-4905-92E9-8A6A6A49C480}" type="pres">
      <dgm:prSet presAssocID="{767BCA8F-D627-4135-9918-5BE74A0B8D22}" presName="sibTrans" presStyleCnt="0"/>
      <dgm:spPr/>
    </dgm:pt>
    <dgm:pt modelId="{17F439AA-9E4B-496C-970A-E1109CAD5335}" type="pres">
      <dgm:prSet presAssocID="{08384F8D-0A68-4EEE-B152-2CE72A875752}" presName="compNode" presStyleCnt="0"/>
      <dgm:spPr/>
    </dgm:pt>
    <dgm:pt modelId="{2FEFFCD6-25FC-4E7B-A628-C1A0809E0F8C}" type="pres">
      <dgm:prSet presAssocID="{08384F8D-0A68-4EEE-B152-2CE72A875752}" presName="bgRect" presStyleLbl="bgShp" presStyleIdx="1" presStyleCnt="4"/>
      <dgm:spPr/>
    </dgm:pt>
    <dgm:pt modelId="{BB71B998-088C-49A1-862E-692F4476D0E7}" type="pres">
      <dgm:prSet presAssocID="{08384F8D-0A68-4EEE-B152-2CE72A87575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0EED899-78C7-4C91-91BD-574B32C1DB64}" type="pres">
      <dgm:prSet presAssocID="{08384F8D-0A68-4EEE-B152-2CE72A875752}" presName="spaceRect" presStyleCnt="0"/>
      <dgm:spPr/>
    </dgm:pt>
    <dgm:pt modelId="{70998D83-C982-4F04-8831-66B618AC6BB9}" type="pres">
      <dgm:prSet presAssocID="{08384F8D-0A68-4EEE-B152-2CE72A875752}" presName="parTx" presStyleLbl="revTx" presStyleIdx="1" presStyleCnt="4" custLinFactNeighborX="-267" custLinFactNeighborY="-4695">
        <dgm:presLayoutVars>
          <dgm:chMax val="0"/>
          <dgm:chPref val="0"/>
        </dgm:presLayoutVars>
      </dgm:prSet>
      <dgm:spPr/>
    </dgm:pt>
    <dgm:pt modelId="{28B56429-B84F-4682-9BD0-1626DF8DCB52}" type="pres">
      <dgm:prSet presAssocID="{9B561742-18D7-45C2-AF59-185F1F61C690}" presName="sibTrans" presStyleCnt="0"/>
      <dgm:spPr/>
    </dgm:pt>
    <dgm:pt modelId="{9811C75C-5AF6-4C99-8374-88003F2DCA3E}" type="pres">
      <dgm:prSet presAssocID="{6A2ECB67-1421-4101-AACB-0795840A9D13}" presName="compNode" presStyleCnt="0"/>
      <dgm:spPr/>
    </dgm:pt>
    <dgm:pt modelId="{C171B503-6C51-4D58-96FC-B4328494BC0D}" type="pres">
      <dgm:prSet presAssocID="{6A2ECB67-1421-4101-AACB-0795840A9D13}" presName="bgRect" presStyleLbl="bgShp" presStyleIdx="2" presStyleCnt="4"/>
      <dgm:spPr/>
    </dgm:pt>
    <dgm:pt modelId="{FCDFF10C-9CE4-4785-80B9-86C35E1A03D6}" type="pres">
      <dgm:prSet presAssocID="{6A2ECB67-1421-4101-AACB-0795840A9D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BCADAF6-8563-4BDD-879A-24F65D19034E}" type="pres">
      <dgm:prSet presAssocID="{6A2ECB67-1421-4101-AACB-0795840A9D13}" presName="spaceRect" presStyleCnt="0"/>
      <dgm:spPr/>
    </dgm:pt>
    <dgm:pt modelId="{80FDAB32-49F7-42F0-A569-7D04B17BA2D9}" type="pres">
      <dgm:prSet presAssocID="{6A2ECB67-1421-4101-AACB-0795840A9D13}" presName="parTx" presStyleLbl="revTx" presStyleIdx="2" presStyleCnt="4" custLinFactNeighborX="-732" custLinFactNeighborY="-7621">
        <dgm:presLayoutVars>
          <dgm:chMax val="0"/>
          <dgm:chPref val="0"/>
        </dgm:presLayoutVars>
      </dgm:prSet>
      <dgm:spPr/>
    </dgm:pt>
    <dgm:pt modelId="{191345B5-1439-4E23-BD10-41191DE144CD}" type="pres">
      <dgm:prSet presAssocID="{FD915371-B545-472B-8C39-BE536F23A1C2}" presName="sibTrans" presStyleCnt="0"/>
      <dgm:spPr/>
    </dgm:pt>
    <dgm:pt modelId="{6DFA7260-CCCC-4E37-9B20-09DBB56E8F81}" type="pres">
      <dgm:prSet presAssocID="{D785CAB8-EEE1-4D28-A85A-7E93BA343B21}" presName="compNode" presStyleCnt="0"/>
      <dgm:spPr/>
    </dgm:pt>
    <dgm:pt modelId="{F8354DB6-5B58-4C90-AC74-61831ED5FDEF}" type="pres">
      <dgm:prSet presAssocID="{D785CAB8-EEE1-4D28-A85A-7E93BA343B21}" presName="bgRect" presStyleLbl="bgShp" presStyleIdx="3" presStyleCnt="4"/>
      <dgm:spPr/>
    </dgm:pt>
    <dgm:pt modelId="{ED50678D-7A58-4DB9-8C78-E81D24D46650}" type="pres">
      <dgm:prSet presAssocID="{D785CAB8-EEE1-4D28-A85A-7E93BA343B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11550DA9-1543-4165-A297-1F2C95A6335E}" type="pres">
      <dgm:prSet presAssocID="{D785CAB8-EEE1-4D28-A85A-7E93BA343B21}" presName="spaceRect" presStyleCnt="0"/>
      <dgm:spPr/>
    </dgm:pt>
    <dgm:pt modelId="{DC1ADBA4-E584-4770-823D-CAA426145914}" type="pres">
      <dgm:prSet presAssocID="{D785CAB8-EEE1-4D28-A85A-7E93BA343B21}" presName="parTx" presStyleLbl="revTx" presStyleIdx="3" presStyleCnt="4" custLinFactNeighborX="-267" custLinFactNeighborY="-5939">
        <dgm:presLayoutVars>
          <dgm:chMax val="0"/>
          <dgm:chPref val="0"/>
        </dgm:presLayoutVars>
      </dgm:prSet>
      <dgm:spPr/>
    </dgm:pt>
  </dgm:ptLst>
  <dgm:cxnLst>
    <dgm:cxn modelId="{994E0F40-BF98-425F-B71C-69DB916B9B4C}" srcId="{B6FFA12D-1FBD-41E0-B06C-5B9FEE28C7A1}" destId="{6A2ECB67-1421-4101-AACB-0795840A9D13}" srcOrd="2" destOrd="0" parTransId="{BD9BAD85-919F-4F45-800F-66E2F559630F}" sibTransId="{FD915371-B545-472B-8C39-BE536F23A1C2}"/>
    <dgm:cxn modelId="{3DC85A43-3EC0-3249-9584-06F2AB645106}" type="presOf" srcId="{B6FFA12D-1FBD-41E0-B06C-5B9FEE28C7A1}" destId="{32C5CC97-F034-41B3-956D-3BE937311165}" srcOrd="0" destOrd="0" presId="urn:microsoft.com/office/officeart/2018/2/layout/IconVerticalSolidList"/>
    <dgm:cxn modelId="{7C35305C-1926-E345-A701-817771EF6F86}" type="presOf" srcId="{6A2ECB67-1421-4101-AACB-0795840A9D13}" destId="{80FDAB32-49F7-42F0-A569-7D04B17BA2D9}" srcOrd="0" destOrd="0" presId="urn:microsoft.com/office/officeart/2018/2/layout/IconVerticalSolidList"/>
    <dgm:cxn modelId="{4B772B7D-8C27-4E8E-9CE8-08756D7F4B5A}" srcId="{B6FFA12D-1FBD-41E0-B06C-5B9FEE28C7A1}" destId="{E62120CE-CE3F-42F6-9C92-FA849DEA6CFD}" srcOrd="0" destOrd="0" parTransId="{2046B884-21F7-475B-A0AE-DB2078EC19DB}" sibTransId="{767BCA8F-D627-4135-9918-5BE74A0B8D22}"/>
    <dgm:cxn modelId="{1FEDB6B9-523B-426E-A862-EE58911F6ECA}" srcId="{B6FFA12D-1FBD-41E0-B06C-5B9FEE28C7A1}" destId="{D785CAB8-EEE1-4D28-A85A-7E93BA343B21}" srcOrd="3" destOrd="0" parTransId="{96CD6EED-0E6E-4392-9237-EEC8BD9D2C6B}" sibTransId="{B835B909-5ED0-46DA-AAE7-10F25D2A9577}"/>
    <dgm:cxn modelId="{3DCC8CC5-1188-8449-BEBC-D24F6B509638}" type="presOf" srcId="{08384F8D-0A68-4EEE-B152-2CE72A875752}" destId="{70998D83-C982-4F04-8831-66B618AC6BB9}" srcOrd="0" destOrd="0" presId="urn:microsoft.com/office/officeart/2018/2/layout/IconVerticalSolidList"/>
    <dgm:cxn modelId="{5417D9CB-CC63-4A0A-A3CC-A86AD3F2A1E9}" srcId="{B6FFA12D-1FBD-41E0-B06C-5B9FEE28C7A1}" destId="{08384F8D-0A68-4EEE-B152-2CE72A875752}" srcOrd="1" destOrd="0" parTransId="{228556B6-26FC-44B3-BCDB-4CC0A2754265}" sibTransId="{9B561742-18D7-45C2-AF59-185F1F61C690}"/>
    <dgm:cxn modelId="{5B6EF3CF-AE45-CC49-A4E1-2386F35AED02}" type="presOf" srcId="{E62120CE-CE3F-42F6-9C92-FA849DEA6CFD}" destId="{6737C254-CF96-44EC-A449-9FC4C4C16D07}" srcOrd="0" destOrd="0" presId="urn:microsoft.com/office/officeart/2018/2/layout/IconVerticalSolidList"/>
    <dgm:cxn modelId="{63BE6EDE-E5BD-7B4A-9D9C-9303A0FF6F5C}" type="presOf" srcId="{D785CAB8-EEE1-4D28-A85A-7E93BA343B21}" destId="{DC1ADBA4-E584-4770-823D-CAA426145914}" srcOrd="0" destOrd="0" presId="urn:microsoft.com/office/officeart/2018/2/layout/IconVerticalSolidList"/>
    <dgm:cxn modelId="{E35BCFAB-447D-854D-A7F4-DF3554F4E997}" type="presParOf" srcId="{32C5CC97-F034-41B3-956D-3BE937311165}" destId="{596967C9-9FE8-47B3-871E-EA541DCA9D54}" srcOrd="0" destOrd="0" presId="urn:microsoft.com/office/officeart/2018/2/layout/IconVerticalSolidList"/>
    <dgm:cxn modelId="{AF8A4F87-FD28-4743-AAC6-CAF3FA7C6C9F}" type="presParOf" srcId="{596967C9-9FE8-47B3-871E-EA541DCA9D54}" destId="{A8EDBC9E-44E2-4082-BEAF-B5E8E9E2B86C}" srcOrd="0" destOrd="0" presId="urn:microsoft.com/office/officeart/2018/2/layout/IconVerticalSolidList"/>
    <dgm:cxn modelId="{26AEA738-4B21-7747-878C-9C1D56E7337B}" type="presParOf" srcId="{596967C9-9FE8-47B3-871E-EA541DCA9D54}" destId="{F62E9133-BDE3-4E71-925A-CA077ABB605D}" srcOrd="1" destOrd="0" presId="urn:microsoft.com/office/officeart/2018/2/layout/IconVerticalSolidList"/>
    <dgm:cxn modelId="{D9ADE24A-AB4B-DE4E-9AC0-2482492D0ACB}" type="presParOf" srcId="{596967C9-9FE8-47B3-871E-EA541DCA9D54}" destId="{6E723F3A-64D8-434E-9C57-972FDF6F621D}" srcOrd="2" destOrd="0" presId="urn:microsoft.com/office/officeart/2018/2/layout/IconVerticalSolidList"/>
    <dgm:cxn modelId="{3ADD46F9-1555-9044-BC77-3EB899909DFA}" type="presParOf" srcId="{596967C9-9FE8-47B3-871E-EA541DCA9D54}" destId="{6737C254-CF96-44EC-A449-9FC4C4C16D07}" srcOrd="3" destOrd="0" presId="urn:microsoft.com/office/officeart/2018/2/layout/IconVerticalSolidList"/>
    <dgm:cxn modelId="{ED31A5EF-EDF2-DA46-B450-333FA1E0725D}" type="presParOf" srcId="{32C5CC97-F034-41B3-956D-3BE937311165}" destId="{82EAA1E2-ED4A-4905-92E9-8A6A6A49C480}" srcOrd="1" destOrd="0" presId="urn:microsoft.com/office/officeart/2018/2/layout/IconVerticalSolidList"/>
    <dgm:cxn modelId="{E110CF39-C3A1-F344-993D-60B38C0758B2}" type="presParOf" srcId="{32C5CC97-F034-41B3-956D-3BE937311165}" destId="{17F439AA-9E4B-496C-970A-E1109CAD5335}" srcOrd="2" destOrd="0" presId="urn:microsoft.com/office/officeart/2018/2/layout/IconVerticalSolidList"/>
    <dgm:cxn modelId="{3C2BE01B-766E-DB48-A861-26637CB03F69}" type="presParOf" srcId="{17F439AA-9E4B-496C-970A-E1109CAD5335}" destId="{2FEFFCD6-25FC-4E7B-A628-C1A0809E0F8C}" srcOrd="0" destOrd="0" presId="urn:microsoft.com/office/officeart/2018/2/layout/IconVerticalSolidList"/>
    <dgm:cxn modelId="{5C5DF170-7ED4-2D44-B203-E88EF925F67B}" type="presParOf" srcId="{17F439AA-9E4B-496C-970A-E1109CAD5335}" destId="{BB71B998-088C-49A1-862E-692F4476D0E7}" srcOrd="1" destOrd="0" presId="urn:microsoft.com/office/officeart/2018/2/layout/IconVerticalSolidList"/>
    <dgm:cxn modelId="{8694285E-A0CC-FE4D-A129-0C5FFB44D4FE}" type="presParOf" srcId="{17F439AA-9E4B-496C-970A-E1109CAD5335}" destId="{30EED899-78C7-4C91-91BD-574B32C1DB64}" srcOrd="2" destOrd="0" presId="urn:microsoft.com/office/officeart/2018/2/layout/IconVerticalSolidList"/>
    <dgm:cxn modelId="{6E2B6BFD-541C-F042-B9CD-9D59BC971A35}" type="presParOf" srcId="{17F439AA-9E4B-496C-970A-E1109CAD5335}" destId="{70998D83-C982-4F04-8831-66B618AC6BB9}" srcOrd="3" destOrd="0" presId="urn:microsoft.com/office/officeart/2018/2/layout/IconVerticalSolidList"/>
    <dgm:cxn modelId="{1607D0FF-0E48-B744-850B-F8EAF684EFE6}" type="presParOf" srcId="{32C5CC97-F034-41B3-956D-3BE937311165}" destId="{28B56429-B84F-4682-9BD0-1626DF8DCB52}" srcOrd="3" destOrd="0" presId="urn:microsoft.com/office/officeart/2018/2/layout/IconVerticalSolidList"/>
    <dgm:cxn modelId="{FD616E66-7E74-1B4C-BEAA-9B693F9BEA13}" type="presParOf" srcId="{32C5CC97-F034-41B3-956D-3BE937311165}" destId="{9811C75C-5AF6-4C99-8374-88003F2DCA3E}" srcOrd="4" destOrd="0" presId="urn:microsoft.com/office/officeart/2018/2/layout/IconVerticalSolidList"/>
    <dgm:cxn modelId="{F8DE454B-465F-544D-81DA-60E73D0D6B90}" type="presParOf" srcId="{9811C75C-5AF6-4C99-8374-88003F2DCA3E}" destId="{C171B503-6C51-4D58-96FC-B4328494BC0D}" srcOrd="0" destOrd="0" presId="urn:microsoft.com/office/officeart/2018/2/layout/IconVerticalSolidList"/>
    <dgm:cxn modelId="{6B5AAFFA-870C-4F4B-BB63-0A319D0DE0DB}" type="presParOf" srcId="{9811C75C-5AF6-4C99-8374-88003F2DCA3E}" destId="{FCDFF10C-9CE4-4785-80B9-86C35E1A03D6}" srcOrd="1" destOrd="0" presId="urn:microsoft.com/office/officeart/2018/2/layout/IconVerticalSolidList"/>
    <dgm:cxn modelId="{3AA86223-40D9-9E4D-AC7A-8A0B8CC1DA8F}" type="presParOf" srcId="{9811C75C-5AF6-4C99-8374-88003F2DCA3E}" destId="{CBCADAF6-8563-4BDD-879A-24F65D19034E}" srcOrd="2" destOrd="0" presId="urn:microsoft.com/office/officeart/2018/2/layout/IconVerticalSolidList"/>
    <dgm:cxn modelId="{5C1055D0-4170-6E42-BB52-7073401A07A6}" type="presParOf" srcId="{9811C75C-5AF6-4C99-8374-88003F2DCA3E}" destId="{80FDAB32-49F7-42F0-A569-7D04B17BA2D9}" srcOrd="3" destOrd="0" presId="urn:microsoft.com/office/officeart/2018/2/layout/IconVerticalSolidList"/>
    <dgm:cxn modelId="{D10580E7-168D-2145-B1A0-7352E182C2A6}" type="presParOf" srcId="{32C5CC97-F034-41B3-956D-3BE937311165}" destId="{191345B5-1439-4E23-BD10-41191DE144CD}" srcOrd="5" destOrd="0" presId="urn:microsoft.com/office/officeart/2018/2/layout/IconVerticalSolidList"/>
    <dgm:cxn modelId="{60C0D6B4-89E0-9745-B1BF-509F6A385B9F}" type="presParOf" srcId="{32C5CC97-F034-41B3-956D-3BE937311165}" destId="{6DFA7260-CCCC-4E37-9B20-09DBB56E8F81}" srcOrd="6" destOrd="0" presId="urn:microsoft.com/office/officeart/2018/2/layout/IconVerticalSolidList"/>
    <dgm:cxn modelId="{972D83AC-9CEA-934F-9848-40F99E792B2F}" type="presParOf" srcId="{6DFA7260-CCCC-4E37-9B20-09DBB56E8F81}" destId="{F8354DB6-5B58-4C90-AC74-61831ED5FDEF}" srcOrd="0" destOrd="0" presId="urn:microsoft.com/office/officeart/2018/2/layout/IconVerticalSolidList"/>
    <dgm:cxn modelId="{32B9F974-8389-444D-834B-0AA46F1E2465}" type="presParOf" srcId="{6DFA7260-CCCC-4E37-9B20-09DBB56E8F81}" destId="{ED50678D-7A58-4DB9-8C78-E81D24D46650}" srcOrd="1" destOrd="0" presId="urn:microsoft.com/office/officeart/2018/2/layout/IconVerticalSolidList"/>
    <dgm:cxn modelId="{77950D9D-F544-0344-AAA6-8632728FEBCD}" type="presParOf" srcId="{6DFA7260-CCCC-4E37-9B20-09DBB56E8F81}" destId="{11550DA9-1543-4165-A297-1F2C95A6335E}" srcOrd="2" destOrd="0" presId="urn:microsoft.com/office/officeart/2018/2/layout/IconVerticalSolidList"/>
    <dgm:cxn modelId="{3401CE3A-A11A-4347-9954-FCB7E8A3A75C}" type="presParOf" srcId="{6DFA7260-CCCC-4E37-9B20-09DBB56E8F81}" destId="{DC1ADBA4-E584-4770-823D-CAA4261459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2D998F-6C44-4F11-A60A-0F2ED6315B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5F0FD4-404A-47C0-9BF7-5E9D7A5FDD9F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Disciplinary action will be taken for misuse of cell phones:</a:t>
          </a:r>
        </a:p>
      </dgm:t>
    </dgm:pt>
    <dgm:pt modelId="{1E87764D-55CC-4C20-96D3-25BCDAA18695}" type="parTrans" cxnId="{2AE482CF-A78F-4BF2-BBEF-A1EC525874BE}">
      <dgm:prSet/>
      <dgm:spPr/>
      <dgm:t>
        <a:bodyPr/>
        <a:lstStyle/>
        <a:p>
          <a:endParaRPr lang="en-US"/>
        </a:p>
      </dgm:t>
    </dgm:pt>
    <dgm:pt modelId="{A4288C01-E600-4DF6-8107-7728F20E7A4D}" type="sibTrans" cxnId="{2AE482CF-A78F-4BF2-BBEF-A1EC525874BE}">
      <dgm:prSet/>
      <dgm:spPr/>
      <dgm:t>
        <a:bodyPr/>
        <a:lstStyle/>
        <a:p>
          <a:endParaRPr lang="en-US"/>
        </a:p>
      </dgm:t>
    </dgm:pt>
    <dgm:pt modelId="{7856D0A4-3456-43F4-AE0B-8146673FDB83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1</a:t>
          </a:r>
          <a:r>
            <a:rPr lang="en-US" sz="2400" b="1" i="0" baseline="30000" dirty="0">
              <a:latin typeface="Franklin Gothic Demi Cond" panose="020B0603020102020204" pitchFamily="34" charset="0"/>
            </a:rPr>
            <a:t>st</a:t>
          </a:r>
          <a:r>
            <a:rPr lang="en-US" sz="2400" b="1" i="0" dirty="0">
              <a:latin typeface="Franklin Gothic Demi Cond" panose="020B0603020102020204" pitchFamily="34" charset="0"/>
            </a:rPr>
            <a:t> Offense: Student is asked to put phone in their locker and parents are notified.</a:t>
          </a:r>
        </a:p>
      </dgm:t>
    </dgm:pt>
    <dgm:pt modelId="{5B012EB5-32D6-4EE7-9ED3-92C776F8BFEF}" type="parTrans" cxnId="{801C3860-AAA8-423B-92B4-B144587E3790}">
      <dgm:prSet/>
      <dgm:spPr/>
      <dgm:t>
        <a:bodyPr/>
        <a:lstStyle/>
        <a:p>
          <a:endParaRPr lang="en-US"/>
        </a:p>
      </dgm:t>
    </dgm:pt>
    <dgm:pt modelId="{4BC32D0A-7555-46F7-9242-15B66F356562}" type="sibTrans" cxnId="{801C3860-AAA8-423B-92B4-B144587E3790}">
      <dgm:prSet/>
      <dgm:spPr/>
      <dgm:t>
        <a:bodyPr/>
        <a:lstStyle/>
        <a:p>
          <a:endParaRPr lang="en-US"/>
        </a:p>
      </dgm:t>
    </dgm:pt>
    <dgm:pt modelId="{D70DEEC1-6B4B-46DA-863E-E31217BF3359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2</a:t>
          </a:r>
          <a:r>
            <a:rPr lang="en-US" sz="2400" b="1" i="0" baseline="30000" dirty="0">
              <a:latin typeface="Franklin Gothic Demi Cond" panose="020B0603020102020204" pitchFamily="34" charset="0"/>
            </a:rPr>
            <a:t>nd</a:t>
          </a:r>
          <a:r>
            <a:rPr lang="en-US" sz="2400" b="1" i="0" dirty="0">
              <a:latin typeface="Franklin Gothic Demi Cond" panose="020B0603020102020204" pitchFamily="34" charset="0"/>
            </a:rPr>
            <a:t> Offense: Phone is confiscated by admin until parent pick up of device can be arranged.</a:t>
          </a:r>
        </a:p>
      </dgm:t>
    </dgm:pt>
    <dgm:pt modelId="{5C1378D4-5C0A-4420-96B3-2A92C4CB8562}" type="parTrans" cxnId="{129F13A8-36FF-4908-962F-110EE21B08EB}">
      <dgm:prSet/>
      <dgm:spPr/>
      <dgm:t>
        <a:bodyPr/>
        <a:lstStyle/>
        <a:p>
          <a:endParaRPr lang="en-US"/>
        </a:p>
      </dgm:t>
    </dgm:pt>
    <dgm:pt modelId="{56DEB240-362F-418A-84FF-52969A28E6C0}" type="sibTrans" cxnId="{129F13A8-36FF-4908-962F-110EE21B08EB}">
      <dgm:prSet/>
      <dgm:spPr/>
      <dgm:t>
        <a:bodyPr/>
        <a:lstStyle/>
        <a:p>
          <a:endParaRPr lang="en-US"/>
        </a:p>
      </dgm:t>
    </dgm:pt>
    <dgm:pt modelId="{CE5096C7-C83C-4B17-921A-5A60969225D9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3</a:t>
          </a:r>
          <a:r>
            <a:rPr lang="en-US" sz="2400" b="1" i="0" baseline="30000" dirty="0">
              <a:latin typeface="Franklin Gothic Demi Cond" panose="020B0603020102020204" pitchFamily="34" charset="0"/>
            </a:rPr>
            <a:t>rd</a:t>
          </a:r>
          <a:r>
            <a:rPr lang="en-US" sz="2400" b="1" i="0" dirty="0">
              <a:latin typeface="Franklin Gothic Demi Cond" panose="020B0603020102020204" pitchFamily="34" charset="0"/>
            </a:rPr>
            <a:t> Offense: Student is placed on a phone contract and required to check their phone in the office at the beginning of each day for a determined amount of time.</a:t>
          </a:r>
        </a:p>
      </dgm:t>
    </dgm:pt>
    <dgm:pt modelId="{600E9D16-9A16-47A6-B74B-0A4A02ACF487}" type="parTrans" cxnId="{E3A27C1C-18F9-4737-9F49-7D1FB80F7CF3}">
      <dgm:prSet/>
      <dgm:spPr/>
      <dgm:t>
        <a:bodyPr/>
        <a:lstStyle/>
        <a:p>
          <a:endParaRPr lang="en-US"/>
        </a:p>
      </dgm:t>
    </dgm:pt>
    <dgm:pt modelId="{FE354563-D841-4E57-84B9-EC251A1CDE0A}" type="sibTrans" cxnId="{E3A27C1C-18F9-4737-9F49-7D1FB80F7CF3}">
      <dgm:prSet/>
      <dgm:spPr/>
      <dgm:t>
        <a:bodyPr/>
        <a:lstStyle/>
        <a:p>
          <a:endParaRPr lang="en-US"/>
        </a:p>
      </dgm:t>
    </dgm:pt>
    <dgm:pt modelId="{141D79B8-2917-4E4E-8832-6514DAE4AFDC}" type="pres">
      <dgm:prSet presAssocID="{652D998F-6C44-4F11-A60A-0F2ED6315BD9}" presName="linear" presStyleCnt="0">
        <dgm:presLayoutVars>
          <dgm:animLvl val="lvl"/>
          <dgm:resizeHandles val="exact"/>
        </dgm:presLayoutVars>
      </dgm:prSet>
      <dgm:spPr/>
    </dgm:pt>
    <dgm:pt modelId="{6C8E0C57-A0AE-4143-B9EB-0E6143EAEC1E}" type="pres">
      <dgm:prSet presAssocID="{AA5F0FD4-404A-47C0-9BF7-5E9D7A5FDD9F}" presName="parentText" presStyleLbl="node1" presStyleIdx="0" presStyleCnt="4" custScaleY="97748">
        <dgm:presLayoutVars>
          <dgm:chMax val="0"/>
          <dgm:bulletEnabled val="1"/>
        </dgm:presLayoutVars>
      </dgm:prSet>
      <dgm:spPr/>
    </dgm:pt>
    <dgm:pt modelId="{49D095BD-0130-4848-9AC0-72A39C6BBC6A}" type="pres">
      <dgm:prSet presAssocID="{A4288C01-E600-4DF6-8107-7728F20E7A4D}" presName="spacer" presStyleCnt="0"/>
      <dgm:spPr/>
    </dgm:pt>
    <dgm:pt modelId="{38A6E9C3-C9CB-9346-8015-67E4EB1D4EC4}" type="pres">
      <dgm:prSet presAssocID="{7856D0A4-3456-43F4-AE0B-8146673FDB83}" presName="parentText" presStyleLbl="node1" presStyleIdx="1" presStyleCnt="4" custScaleY="97748">
        <dgm:presLayoutVars>
          <dgm:chMax val="0"/>
          <dgm:bulletEnabled val="1"/>
        </dgm:presLayoutVars>
      </dgm:prSet>
      <dgm:spPr/>
    </dgm:pt>
    <dgm:pt modelId="{5651D9C9-BA8C-4A48-ACD7-583DC431AD2E}" type="pres">
      <dgm:prSet presAssocID="{4BC32D0A-7555-46F7-9242-15B66F356562}" presName="spacer" presStyleCnt="0"/>
      <dgm:spPr/>
    </dgm:pt>
    <dgm:pt modelId="{1548C776-09BD-CB48-9E00-49E1BA319126}" type="pres">
      <dgm:prSet presAssocID="{D70DEEC1-6B4B-46DA-863E-E31217BF3359}" presName="parentText" presStyleLbl="node1" presStyleIdx="2" presStyleCnt="4" custScaleY="97748">
        <dgm:presLayoutVars>
          <dgm:chMax val="0"/>
          <dgm:bulletEnabled val="1"/>
        </dgm:presLayoutVars>
      </dgm:prSet>
      <dgm:spPr/>
    </dgm:pt>
    <dgm:pt modelId="{CF4C6E7E-4938-B944-8E04-4A7D8A732978}" type="pres">
      <dgm:prSet presAssocID="{56DEB240-362F-418A-84FF-52969A28E6C0}" presName="spacer" presStyleCnt="0"/>
      <dgm:spPr/>
    </dgm:pt>
    <dgm:pt modelId="{8ACE0BEC-9C91-BF44-B4D2-4E061832A296}" type="pres">
      <dgm:prSet presAssocID="{CE5096C7-C83C-4B17-921A-5A60969225D9}" presName="parentText" presStyleLbl="node1" presStyleIdx="3" presStyleCnt="4" custScaleY="119329">
        <dgm:presLayoutVars>
          <dgm:chMax val="0"/>
          <dgm:bulletEnabled val="1"/>
        </dgm:presLayoutVars>
      </dgm:prSet>
      <dgm:spPr/>
    </dgm:pt>
  </dgm:ptLst>
  <dgm:cxnLst>
    <dgm:cxn modelId="{E3A27C1C-18F9-4737-9F49-7D1FB80F7CF3}" srcId="{652D998F-6C44-4F11-A60A-0F2ED6315BD9}" destId="{CE5096C7-C83C-4B17-921A-5A60969225D9}" srcOrd="3" destOrd="0" parTransId="{600E9D16-9A16-47A6-B74B-0A4A02ACF487}" sibTransId="{FE354563-D841-4E57-84B9-EC251A1CDE0A}"/>
    <dgm:cxn modelId="{EBC1B223-6F00-4E40-837B-94B936B8BE5A}" type="presOf" srcId="{D70DEEC1-6B4B-46DA-863E-E31217BF3359}" destId="{1548C776-09BD-CB48-9E00-49E1BA319126}" srcOrd="0" destOrd="0" presId="urn:microsoft.com/office/officeart/2005/8/layout/vList2"/>
    <dgm:cxn modelId="{EEB36B2C-83D2-F541-927D-B2CF3080FEE7}" type="presOf" srcId="{7856D0A4-3456-43F4-AE0B-8146673FDB83}" destId="{38A6E9C3-C9CB-9346-8015-67E4EB1D4EC4}" srcOrd="0" destOrd="0" presId="urn:microsoft.com/office/officeart/2005/8/layout/vList2"/>
    <dgm:cxn modelId="{66A35B31-1A72-784D-8E49-2C8238E51D8A}" type="presOf" srcId="{652D998F-6C44-4F11-A60A-0F2ED6315BD9}" destId="{141D79B8-2917-4E4E-8832-6514DAE4AFDC}" srcOrd="0" destOrd="0" presId="urn:microsoft.com/office/officeart/2005/8/layout/vList2"/>
    <dgm:cxn modelId="{801C3860-AAA8-423B-92B4-B144587E3790}" srcId="{652D998F-6C44-4F11-A60A-0F2ED6315BD9}" destId="{7856D0A4-3456-43F4-AE0B-8146673FDB83}" srcOrd="1" destOrd="0" parTransId="{5B012EB5-32D6-4EE7-9ED3-92C776F8BFEF}" sibTransId="{4BC32D0A-7555-46F7-9242-15B66F356562}"/>
    <dgm:cxn modelId="{41B5C360-3E76-D24F-9DC1-3A61DBD1B235}" type="presOf" srcId="{CE5096C7-C83C-4B17-921A-5A60969225D9}" destId="{8ACE0BEC-9C91-BF44-B4D2-4E061832A296}" srcOrd="0" destOrd="0" presId="urn:microsoft.com/office/officeart/2005/8/layout/vList2"/>
    <dgm:cxn modelId="{453A9C97-12C7-8E4C-A1F9-E4D74FF4444D}" type="presOf" srcId="{AA5F0FD4-404A-47C0-9BF7-5E9D7A5FDD9F}" destId="{6C8E0C57-A0AE-4143-B9EB-0E6143EAEC1E}" srcOrd="0" destOrd="0" presId="urn:microsoft.com/office/officeart/2005/8/layout/vList2"/>
    <dgm:cxn modelId="{129F13A8-36FF-4908-962F-110EE21B08EB}" srcId="{652D998F-6C44-4F11-A60A-0F2ED6315BD9}" destId="{D70DEEC1-6B4B-46DA-863E-E31217BF3359}" srcOrd="2" destOrd="0" parTransId="{5C1378D4-5C0A-4420-96B3-2A92C4CB8562}" sibTransId="{56DEB240-362F-418A-84FF-52969A28E6C0}"/>
    <dgm:cxn modelId="{2AE482CF-A78F-4BF2-BBEF-A1EC525874BE}" srcId="{652D998F-6C44-4F11-A60A-0F2ED6315BD9}" destId="{AA5F0FD4-404A-47C0-9BF7-5E9D7A5FDD9F}" srcOrd="0" destOrd="0" parTransId="{1E87764D-55CC-4C20-96D3-25BCDAA18695}" sibTransId="{A4288C01-E600-4DF6-8107-7728F20E7A4D}"/>
    <dgm:cxn modelId="{941FC8E5-CF5D-AE4E-953A-FDB85A2F65F1}" type="presParOf" srcId="{141D79B8-2917-4E4E-8832-6514DAE4AFDC}" destId="{6C8E0C57-A0AE-4143-B9EB-0E6143EAEC1E}" srcOrd="0" destOrd="0" presId="urn:microsoft.com/office/officeart/2005/8/layout/vList2"/>
    <dgm:cxn modelId="{1C94A4DF-1E69-094D-AF9D-F98378D0B291}" type="presParOf" srcId="{141D79B8-2917-4E4E-8832-6514DAE4AFDC}" destId="{49D095BD-0130-4848-9AC0-72A39C6BBC6A}" srcOrd="1" destOrd="0" presId="urn:microsoft.com/office/officeart/2005/8/layout/vList2"/>
    <dgm:cxn modelId="{201A8C7B-ADDD-C841-88D4-B5B6970B4C10}" type="presParOf" srcId="{141D79B8-2917-4E4E-8832-6514DAE4AFDC}" destId="{38A6E9C3-C9CB-9346-8015-67E4EB1D4EC4}" srcOrd="2" destOrd="0" presId="urn:microsoft.com/office/officeart/2005/8/layout/vList2"/>
    <dgm:cxn modelId="{B58C61B5-C289-C546-AD47-422875AB558D}" type="presParOf" srcId="{141D79B8-2917-4E4E-8832-6514DAE4AFDC}" destId="{5651D9C9-BA8C-4A48-ACD7-583DC431AD2E}" srcOrd="3" destOrd="0" presId="urn:microsoft.com/office/officeart/2005/8/layout/vList2"/>
    <dgm:cxn modelId="{769BD5D4-43F0-2646-B2A6-9E3BCDF6DF16}" type="presParOf" srcId="{141D79B8-2917-4E4E-8832-6514DAE4AFDC}" destId="{1548C776-09BD-CB48-9E00-49E1BA319126}" srcOrd="4" destOrd="0" presId="urn:microsoft.com/office/officeart/2005/8/layout/vList2"/>
    <dgm:cxn modelId="{0D453BD0-2C66-9843-9BC3-D26285FF6A4A}" type="presParOf" srcId="{141D79B8-2917-4E4E-8832-6514DAE4AFDC}" destId="{CF4C6E7E-4938-B944-8E04-4A7D8A732978}" srcOrd="5" destOrd="0" presId="urn:microsoft.com/office/officeart/2005/8/layout/vList2"/>
    <dgm:cxn modelId="{D2269CDE-3DDA-8C41-B7CB-56D533C31669}" type="presParOf" srcId="{141D79B8-2917-4E4E-8832-6514DAE4AFDC}" destId="{8ACE0BEC-9C91-BF44-B4D2-4E061832A2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26976-FF6F-3049-8654-C6A1DBA3C7E0}">
      <dsp:nvSpPr>
        <dsp:cNvPr id="0" name=""/>
        <dsp:cNvSpPr/>
      </dsp:nvSpPr>
      <dsp:spPr>
        <a:xfrm>
          <a:off x="0" y="5999"/>
          <a:ext cx="8321819" cy="10883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Today we will be reviewing our school’s procedures and routines.</a:t>
          </a:r>
        </a:p>
      </dsp:txBody>
      <dsp:txXfrm>
        <a:off x="53130" y="59129"/>
        <a:ext cx="8215559" cy="982114"/>
      </dsp:txXfrm>
    </dsp:sp>
    <dsp:sp modelId="{3D6E5EBC-767B-F941-AD80-AC51716483BA}">
      <dsp:nvSpPr>
        <dsp:cNvPr id="0" name=""/>
        <dsp:cNvSpPr/>
      </dsp:nvSpPr>
      <dsp:spPr>
        <a:xfrm>
          <a:off x="0" y="1170948"/>
          <a:ext cx="8321819" cy="108837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Franklin Gothic Demi Cond" panose="020B0603020102020204" pitchFamily="34" charset="0"/>
            </a:rPr>
            <a:t>Fill in your grid with words or phases that are apart of our procedures and routines at Depoali.  For example, one square on your grid might have the words “</a:t>
          </a:r>
          <a:r>
            <a:rPr lang="en-US" sz="2100" b="1" i="0" u="none" kern="1200" dirty="0">
              <a:latin typeface="Franklin Gothic Demi Cond" panose="020B0603020102020204" pitchFamily="34" charset="0"/>
            </a:rPr>
            <a:t>S.T.R.I.K.E. Matrix”</a:t>
          </a:r>
          <a:r>
            <a:rPr lang="en-US" sz="2100" b="1" i="0" kern="1200" dirty="0">
              <a:latin typeface="Franklin Gothic Demi Cond" panose="020B0603020102020204" pitchFamily="34" charset="0"/>
            </a:rPr>
            <a:t>.</a:t>
          </a:r>
        </a:p>
      </dsp:txBody>
      <dsp:txXfrm>
        <a:off x="53130" y="1224078"/>
        <a:ext cx="8215559" cy="982114"/>
      </dsp:txXfrm>
    </dsp:sp>
    <dsp:sp modelId="{5406A331-7F7A-B74E-8FB2-438A77FB71AB}">
      <dsp:nvSpPr>
        <dsp:cNvPr id="0" name=""/>
        <dsp:cNvSpPr/>
      </dsp:nvSpPr>
      <dsp:spPr>
        <a:xfrm>
          <a:off x="0" y="2319803"/>
          <a:ext cx="8321819" cy="108837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As you listen to today’s review you will mark each square you get on your grid.</a:t>
          </a:r>
        </a:p>
      </dsp:txBody>
      <dsp:txXfrm>
        <a:off x="53130" y="2372933"/>
        <a:ext cx="8215559" cy="982114"/>
      </dsp:txXfrm>
    </dsp:sp>
    <dsp:sp modelId="{F38368D1-25BA-2348-BA5F-DA0274DE49CF}">
      <dsp:nvSpPr>
        <dsp:cNvPr id="0" name=""/>
        <dsp:cNvSpPr/>
      </dsp:nvSpPr>
      <dsp:spPr>
        <a:xfrm>
          <a:off x="0" y="3437484"/>
          <a:ext cx="8321819" cy="10883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You will earn signatures for “bingos” as we review. </a:t>
          </a:r>
        </a:p>
      </dsp:txBody>
      <dsp:txXfrm>
        <a:off x="53130" y="3490614"/>
        <a:ext cx="8215559" cy="98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5136-1708-CD47-93D3-757F9AA89D5F}">
      <dsp:nvSpPr>
        <dsp:cNvPr id="0" name=""/>
        <dsp:cNvSpPr/>
      </dsp:nvSpPr>
      <dsp:spPr>
        <a:xfrm>
          <a:off x="3759585" y="836175"/>
          <a:ext cx="642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250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4007" y="878526"/>
        <a:ext cx="33655" cy="6737"/>
      </dsp:txXfrm>
    </dsp:sp>
    <dsp:sp modelId="{B48993C3-A281-AA49-A69F-CAB06CB15239}">
      <dsp:nvSpPr>
        <dsp:cNvPr id="0" name=""/>
        <dsp:cNvSpPr/>
      </dsp:nvSpPr>
      <dsp:spPr>
        <a:xfrm>
          <a:off x="834862" y="3938"/>
          <a:ext cx="2926522" cy="1755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02" tIns="150526" rIns="143402" bIns="1505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  <a:cs typeface="Calibri" panose="020F0502020204030204" pitchFamily="34" charset="0"/>
            </a:rPr>
            <a:t>S. T. R. I. K. E. is our school-wide behavior plan with guiding principles that help us in our choices and actions. These guiding principles can help you determine your goals and values.  </a:t>
          </a:r>
        </a:p>
      </dsp:txBody>
      <dsp:txXfrm>
        <a:off x="834862" y="3938"/>
        <a:ext cx="2926522" cy="1755913"/>
      </dsp:txXfrm>
    </dsp:sp>
    <dsp:sp modelId="{C9F38C9F-9E6B-DC4E-8376-1DADB74FBD0C}">
      <dsp:nvSpPr>
        <dsp:cNvPr id="0" name=""/>
        <dsp:cNvSpPr/>
      </dsp:nvSpPr>
      <dsp:spPr>
        <a:xfrm>
          <a:off x="2298123" y="1758052"/>
          <a:ext cx="3599623" cy="642500"/>
        </a:xfrm>
        <a:custGeom>
          <a:avLst/>
          <a:gdLst/>
          <a:ahLst/>
          <a:cxnLst/>
          <a:rect l="0" t="0" r="0" b="0"/>
          <a:pathLst>
            <a:path>
              <a:moveTo>
                <a:pt x="3599623" y="0"/>
              </a:moveTo>
              <a:lnTo>
                <a:pt x="3599623" y="338350"/>
              </a:lnTo>
              <a:lnTo>
                <a:pt x="0" y="338350"/>
              </a:lnTo>
              <a:lnTo>
                <a:pt x="0" y="64250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6385" y="2075933"/>
        <a:ext cx="183100" cy="6737"/>
      </dsp:txXfrm>
    </dsp:sp>
    <dsp:sp modelId="{925DC3F6-B0F6-B841-8FC3-2058DD111E9D}">
      <dsp:nvSpPr>
        <dsp:cNvPr id="0" name=""/>
        <dsp:cNvSpPr/>
      </dsp:nvSpPr>
      <dsp:spPr>
        <a:xfrm>
          <a:off x="4434485" y="3938"/>
          <a:ext cx="2926522" cy="175591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02" tIns="150526" rIns="143402" bIns="15052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Franklin Gothic Demi Cond" panose="020B0603020102020204" pitchFamily="34" charset="0"/>
              <a:cs typeface="Calibri" panose="020F0502020204030204" pitchFamily="34" charset="0"/>
            </a:rPr>
            <a:t>We use the S. T. R. I. K. E. matrix to help create a positive, predictable and consistent safe learning environment for all students.</a:t>
          </a:r>
        </a:p>
      </dsp:txBody>
      <dsp:txXfrm>
        <a:off x="4434485" y="3938"/>
        <a:ext cx="2926522" cy="1755913"/>
      </dsp:txXfrm>
    </dsp:sp>
    <dsp:sp modelId="{B3A746A0-712D-094B-B8E6-407B19552BE4}">
      <dsp:nvSpPr>
        <dsp:cNvPr id="0" name=""/>
        <dsp:cNvSpPr/>
      </dsp:nvSpPr>
      <dsp:spPr>
        <a:xfrm>
          <a:off x="3759585" y="3265189"/>
          <a:ext cx="642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2500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4007" y="3307540"/>
        <a:ext cx="33655" cy="6737"/>
      </dsp:txXfrm>
    </dsp:sp>
    <dsp:sp modelId="{C215661C-8313-144C-8734-0FC1F3A67707}">
      <dsp:nvSpPr>
        <dsp:cNvPr id="0" name=""/>
        <dsp:cNvSpPr/>
      </dsp:nvSpPr>
      <dsp:spPr>
        <a:xfrm>
          <a:off x="834862" y="2432952"/>
          <a:ext cx="2926522" cy="175591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02" tIns="150526" rIns="143402" bIns="15052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Franklin Gothic Demi Cond" panose="020B0603020102020204" pitchFamily="34" charset="0"/>
              <a:cs typeface="Calibri" panose="020F0502020204030204" pitchFamily="34" charset="0"/>
            </a:rPr>
            <a:t>The teachers and staff at Depoali Middle School will be teaching and reinforcing these guiding principles throughout year. </a:t>
          </a:r>
        </a:p>
      </dsp:txBody>
      <dsp:txXfrm>
        <a:off x="834862" y="2432952"/>
        <a:ext cx="2926522" cy="1755913"/>
      </dsp:txXfrm>
    </dsp:sp>
    <dsp:sp modelId="{FCCC5A71-284A-D949-9F3B-787C59DB79AE}">
      <dsp:nvSpPr>
        <dsp:cNvPr id="0" name=""/>
        <dsp:cNvSpPr/>
      </dsp:nvSpPr>
      <dsp:spPr>
        <a:xfrm>
          <a:off x="4434485" y="2432952"/>
          <a:ext cx="2926522" cy="175591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02" tIns="150526" rIns="143402" bIns="1505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  <a:cs typeface="Calibri" panose="020F0502020204030204" pitchFamily="34" charset="0"/>
            </a:rPr>
            <a:t>You will participate in reflection assignments and activities to help you build you character and reinforce your values through the guiding principles in the S.T.R.I.K.E. matrix. </a:t>
          </a:r>
        </a:p>
      </dsp:txBody>
      <dsp:txXfrm>
        <a:off x="4434485" y="2432952"/>
        <a:ext cx="2926522" cy="1755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DBC9E-44E2-4082-BEAF-B5E8E9E2B86C}">
      <dsp:nvSpPr>
        <dsp:cNvPr id="0" name=""/>
        <dsp:cNvSpPr/>
      </dsp:nvSpPr>
      <dsp:spPr>
        <a:xfrm>
          <a:off x="0" y="5848"/>
          <a:ext cx="5714999" cy="1244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2E9133-BDE3-4E71-925A-CA077ABB605D}">
      <dsp:nvSpPr>
        <dsp:cNvPr id="0" name=""/>
        <dsp:cNvSpPr/>
      </dsp:nvSpPr>
      <dsp:spPr>
        <a:xfrm>
          <a:off x="376445" y="285849"/>
          <a:ext cx="685116" cy="684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7C254-CF96-44EC-A449-9FC4C4C16D07}">
      <dsp:nvSpPr>
        <dsp:cNvPr id="0" name=""/>
        <dsp:cNvSpPr/>
      </dsp:nvSpPr>
      <dsp:spPr>
        <a:xfrm>
          <a:off x="1447780" y="0"/>
          <a:ext cx="4212025" cy="13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2" tIns="144052" rIns="144052" bIns="1440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</a:rPr>
            <a:t>Teachers and administrators reserve the right to confiscate a student</a:t>
          </a:r>
          <a:r>
            <a:rPr lang="ja-JP" sz="1800" b="1" i="0" kern="1200">
              <a:latin typeface="Franklin Gothic Demi Cond" panose="020B0603020102020204" pitchFamily="34" charset="0"/>
            </a:rPr>
            <a:t>’</a:t>
          </a:r>
          <a:r>
            <a:rPr lang="en-US" sz="1800" b="1" i="0" kern="1200" dirty="0">
              <a:latin typeface="Franklin Gothic Demi Cond" panose="020B0603020102020204" pitchFamily="34" charset="0"/>
            </a:rPr>
            <a:t>s electronic device if it is interfering with curriculum/instruction. </a:t>
          </a:r>
        </a:p>
      </dsp:txBody>
      <dsp:txXfrm>
        <a:off x="1447780" y="0"/>
        <a:ext cx="4212025" cy="1361116"/>
      </dsp:txXfrm>
    </dsp:sp>
    <dsp:sp modelId="{2FEFFCD6-25FC-4E7B-A628-C1A0809E0F8C}">
      <dsp:nvSpPr>
        <dsp:cNvPr id="0" name=""/>
        <dsp:cNvSpPr/>
      </dsp:nvSpPr>
      <dsp:spPr>
        <a:xfrm>
          <a:off x="0" y="1707243"/>
          <a:ext cx="5714999" cy="1244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71B998-088C-49A1-862E-692F4476D0E7}">
      <dsp:nvSpPr>
        <dsp:cNvPr id="0" name=""/>
        <dsp:cNvSpPr/>
      </dsp:nvSpPr>
      <dsp:spPr>
        <a:xfrm>
          <a:off x="376445" y="1987244"/>
          <a:ext cx="685116" cy="684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98D83-C982-4F04-8831-66B618AC6BB9}">
      <dsp:nvSpPr>
        <dsp:cNvPr id="0" name=""/>
        <dsp:cNvSpPr/>
      </dsp:nvSpPr>
      <dsp:spPr>
        <a:xfrm>
          <a:off x="1426762" y="1643339"/>
          <a:ext cx="4212025" cy="13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2" tIns="144052" rIns="144052" bIns="1440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</a:rPr>
            <a:t>Electronic devices shall not be brought into classrooms during assessments, semester exams, or other testing situations. </a:t>
          </a:r>
        </a:p>
      </dsp:txBody>
      <dsp:txXfrm>
        <a:off x="1426762" y="1643339"/>
        <a:ext cx="4212025" cy="1361116"/>
      </dsp:txXfrm>
    </dsp:sp>
    <dsp:sp modelId="{C171B503-6C51-4D58-96FC-B4328494BC0D}">
      <dsp:nvSpPr>
        <dsp:cNvPr id="0" name=""/>
        <dsp:cNvSpPr/>
      </dsp:nvSpPr>
      <dsp:spPr>
        <a:xfrm>
          <a:off x="0" y="3408639"/>
          <a:ext cx="5714999" cy="1244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DFF10C-9CE4-4785-80B9-86C35E1A03D6}">
      <dsp:nvSpPr>
        <dsp:cNvPr id="0" name=""/>
        <dsp:cNvSpPr/>
      </dsp:nvSpPr>
      <dsp:spPr>
        <a:xfrm>
          <a:off x="376445" y="3688640"/>
          <a:ext cx="685116" cy="684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DAB32-49F7-42F0-A569-7D04B17BA2D9}">
      <dsp:nvSpPr>
        <dsp:cNvPr id="0" name=""/>
        <dsp:cNvSpPr/>
      </dsp:nvSpPr>
      <dsp:spPr>
        <a:xfrm>
          <a:off x="1407176" y="3304908"/>
          <a:ext cx="4212025" cy="13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2" tIns="144052" rIns="144052" bIns="1440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>
              <a:solidFill>
                <a:srgbClr val="FF0000"/>
              </a:solidFill>
              <a:latin typeface="Franklin Gothic Demi Cond" panose="020B0603020102020204" pitchFamily="34" charset="0"/>
            </a:rPr>
            <a:t>Cell phones are to be "off and away" in lockers throughout the school day. Students may access cell phones during lunch if they adhere to WCSD policy.</a:t>
          </a:r>
          <a:endParaRPr lang="en-US" sz="1800" b="1" i="0" kern="1200" dirty="0">
            <a:solidFill>
              <a:srgbClr val="FF0000"/>
            </a:solidFill>
            <a:latin typeface="Franklin Gothic Demi Cond" panose="020B0603020102020204" pitchFamily="34" charset="0"/>
          </a:endParaRPr>
        </a:p>
      </dsp:txBody>
      <dsp:txXfrm>
        <a:off x="1407176" y="3304908"/>
        <a:ext cx="4212025" cy="1361116"/>
      </dsp:txXfrm>
    </dsp:sp>
    <dsp:sp modelId="{F8354DB6-5B58-4C90-AC74-61831ED5FDEF}">
      <dsp:nvSpPr>
        <dsp:cNvPr id="0" name=""/>
        <dsp:cNvSpPr/>
      </dsp:nvSpPr>
      <dsp:spPr>
        <a:xfrm>
          <a:off x="0" y="5110035"/>
          <a:ext cx="5714999" cy="1244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0678D-7A58-4DB9-8C78-E81D24D46650}">
      <dsp:nvSpPr>
        <dsp:cNvPr id="0" name=""/>
        <dsp:cNvSpPr/>
      </dsp:nvSpPr>
      <dsp:spPr>
        <a:xfrm>
          <a:off x="376445" y="5390036"/>
          <a:ext cx="685116" cy="684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ADBA4-E584-4770-823D-CAA426145914}">
      <dsp:nvSpPr>
        <dsp:cNvPr id="0" name=""/>
        <dsp:cNvSpPr/>
      </dsp:nvSpPr>
      <dsp:spPr>
        <a:xfrm>
          <a:off x="1426762" y="5029198"/>
          <a:ext cx="4212025" cy="13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2" tIns="144052" rIns="144052" bIns="1440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</a:rPr>
            <a:t>Students must have explicit and direct instruction from their teacher to use electronic devices including ear buds. </a:t>
          </a:r>
        </a:p>
      </dsp:txBody>
      <dsp:txXfrm>
        <a:off x="1426762" y="5029198"/>
        <a:ext cx="4212025" cy="1361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0C57-A0AE-4143-B9EB-0E6143EAEC1E}">
      <dsp:nvSpPr>
        <dsp:cNvPr id="0" name=""/>
        <dsp:cNvSpPr/>
      </dsp:nvSpPr>
      <dsp:spPr>
        <a:xfrm>
          <a:off x="0" y="152398"/>
          <a:ext cx="5052987" cy="1379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Disciplinary action will be taken for misuse of cell phones:</a:t>
          </a:r>
        </a:p>
      </dsp:txBody>
      <dsp:txXfrm>
        <a:off x="67361" y="219759"/>
        <a:ext cx="4918265" cy="1245165"/>
      </dsp:txXfrm>
    </dsp:sp>
    <dsp:sp modelId="{38A6E9C3-C9CB-9346-8015-67E4EB1D4EC4}">
      <dsp:nvSpPr>
        <dsp:cNvPr id="0" name=""/>
        <dsp:cNvSpPr/>
      </dsp:nvSpPr>
      <dsp:spPr>
        <a:xfrm>
          <a:off x="0" y="1546685"/>
          <a:ext cx="5052987" cy="137988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1</a:t>
          </a:r>
          <a:r>
            <a:rPr lang="en-US" sz="2400" b="1" i="0" kern="1200" baseline="30000" dirty="0">
              <a:latin typeface="Franklin Gothic Demi Cond" panose="020B0603020102020204" pitchFamily="34" charset="0"/>
            </a:rPr>
            <a:t>st</a:t>
          </a:r>
          <a:r>
            <a:rPr lang="en-US" sz="2400" b="1" i="0" kern="1200" dirty="0">
              <a:latin typeface="Franklin Gothic Demi Cond" panose="020B0603020102020204" pitchFamily="34" charset="0"/>
            </a:rPr>
            <a:t> Offense: Student is asked to put phone in their locker and parents are notified.</a:t>
          </a:r>
        </a:p>
      </dsp:txBody>
      <dsp:txXfrm>
        <a:off x="67361" y="1614046"/>
        <a:ext cx="4918265" cy="1245165"/>
      </dsp:txXfrm>
    </dsp:sp>
    <dsp:sp modelId="{1548C776-09BD-CB48-9E00-49E1BA319126}">
      <dsp:nvSpPr>
        <dsp:cNvPr id="0" name=""/>
        <dsp:cNvSpPr/>
      </dsp:nvSpPr>
      <dsp:spPr>
        <a:xfrm>
          <a:off x="0" y="2940972"/>
          <a:ext cx="5052987" cy="137988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2</a:t>
          </a:r>
          <a:r>
            <a:rPr lang="en-US" sz="2400" b="1" i="0" kern="1200" baseline="30000" dirty="0">
              <a:latin typeface="Franklin Gothic Demi Cond" panose="020B0603020102020204" pitchFamily="34" charset="0"/>
            </a:rPr>
            <a:t>nd</a:t>
          </a:r>
          <a:r>
            <a:rPr lang="en-US" sz="2400" b="1" i="0" kern="1200" dirty="0">
              <a:latin typeface="Franklin Gothic Demi Cond" panose="020B0603020102020204" pitchFamily="34" charset="0"/>
            </a:rPr>
            <a:t> Offense: Phone is confiscated by admin until parent pick up of device can be arranged.</a:t>
          </a:r>
        </a:p>
      </dsp:txBody>
      <dsp:txXfrm>
        <a:off x="67361" y="3008333"/>
        <a:ext cx="4918265" cy="1245165"/>
      </dsp:txXfrm>
    </dsp:sp>
    <dsp:sp modelId="{8ACE0BEC-9C91-BF44-B4D2-4E061832A296}">
      <dsp:nvSpPr>
        <dsp:cNvPr id="0" name=""/>
        <dsp:cNvSpPr/>
      </dsp:nvSpPr>
      <dsp:spPr>
        <a:xfrm>
          <a:off x="0" y="4335260"/>
          <a:ext cx="5052987" cy="168454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3</a:t>
          </a:r>
          <a:r>
            <a:rPr lang="en-US" sz="2400" b="1" i="0" kern="1200" baseline="30000" dirty="0">
              <a:latin typeface="Franklin Gothic Demi Cond" panose="020B0603020102020204" pitchFamily="34" charset="0"/>
            </a:rPr>
            <a:t>rd</a:t>
          </a:r>
          <a:r>
            <a:rPr lang="en-US" sz="2400" b="1" i="0" kern="1200" dirty="0">
              <a:latin typeface="Franklin Gothic Demi Cond" panose="020B0603020102020204" pitchFamily="34" charset="0"/>
            </a:rPr>
            <a:t> Offense: Student is placed on a phone contract and required to check their phone in the office at the beginning of each day for a determined amount of time.</a:t>
          </a:r>
        </a:p>
      </dsp:txBody>
      <dsp:txXfrm>
        <a:off x="82233" y="4417493"/>
        <a:ext cx="4888521" cy="1520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88B2D-9609-1ED4-3C31-A2283CDF86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49F50-6015-68A1-D911-17BBF96743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DE4BB5-FDCF-D242-8481-40F060FA4F47}" type="datetimeFigureOut">
              <a:rPr lang="en-US" altLang="en-US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AD8EB5-7C82-66E2-86B6-43D843BF4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A0CBB6-D554-7E73-2B96-9FFCE8D9C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5DB9A-EC02-FD8C-1459-3D73F1E8F0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FDAD-F3E9-96F2-9FEB-6868699F6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6D5204-E033-A24C-AF9C-1DC6E13B6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9628A2FC-587F-3FF2-285E-0A4A6C02C6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CF2B287E-62A1-C2B7-84E6-8AE8C2DA4F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6DCCBFD0-F66D-4128-F961-2A34C0476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940C4698-D4C2-0945-94DB-7F791DE723B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3508CE0-DC0A-B288-0B16-BFB85E0522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1C4EF915-47FC-708B-987D-6589529752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20B39AED-D771-9C08-FFCF-2F97E047D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0504C7D2-9241-1C43-AA52-2FE1E91B613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270F-FF9A-26EB-1D21-59CD29E4F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1FA60-1E73-3EC8-0938-40C6EBD95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E691D-AC6B-A3A2-204F-DD9AF093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EEA4F-869F-2C48-A6F9-C4BAD5C311B3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1378-B5C1-2C7B-32EF-1B00A619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0FFE-DA46-3A99-E160-884302FA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8D129-30B8-704E-8B07-F55D4F4852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0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F8C8-03C7-F12A-BB5F-72D2F5D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139A-3C9A-C027-F369-FE9F810EA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819BE-0355-1905-C7B1-201CD02D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06908-0679-BF0A-B31A-391581BC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926E-10A8-5206-21A3-700C3AD8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8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A3FC2-FE1D-3A1E-E681-4E4B36CBA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D5B09-30F5-D570-1079-B20DD8C44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2DE0-7D7C-82CF-FDCA-32756059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894E-3AA9-0294-4458-E633796C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71E1A-55D9-DF5C-0FEF-687C9D8A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6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C5BE-88D0-99E5-1C5F-C7B966C8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A236-173D-4801-914E-31E5CE2ED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4C92D-B7B3-0C2A-556F-F7847CF2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F0D9-E3E6-8DF7-EF6C-858E8876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8F8D-12B9-E74E-FE6E-0F5475A9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66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9171-C043-64B6-BE59-1CDC0CF7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D3B6-7D91-A74D-5D67-3BBC756EC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77C42-3943-9B21-93A1-1CDC630E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07B4D-5DFF-3547-88B0-0CAB8A7B769B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51070-4D2C-9F2D-367F-066D02E5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9302-D28E-FD22-9A94-A1B67074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ADE58-4236-9048-86B3-115E83C667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6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DF1-24AD-2CB5-913B-8CF4CEB9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8789-449B-2A76-4852-126FFB230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C5B2-7397-2837-98C3-B62C5AE37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13A10-C31A-9266-A073-0B836FA3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BE180-9CD1-7AFD-F5DE-7A8543E5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931B4-13A3-E7AC-352A-4295C6FF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1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7A27-6E13-AE9D-E0A5-E75B7B56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16F1F-FE16-9BE0-217F-A8E7491D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21775-B86D-6A8F-D8ED-6FCA7DC40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C9E1E-9203-A540-A419-B06EAC8E9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86B8F-973A-CBD7-C07D-0F742751A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050B5-E2A1-72AC-5FFE-4A2E5503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DE4A9-8E9F-17B5-8F10-DFB828C1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70FC6-7DE9-EBD2-A035-16A3C53A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61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A9C1-6E24-D13C-48FC-23BA0554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79E62-18E5-DE71-4ABC-EBD148F3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2492-51B8-1D4A-A7F5-FDBA16C63E6D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6986C-89B8-CD61-25D7-A63FA60A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1510B-5F9A-A133-EF5D-AA99275D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64E34-8424-9644-82D6-AFBBDF8E70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0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1526F-3BCC-2318-9E3F-B986CEB3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D7CDD-98FE-E445-8A7B-CAFC8FC7F3E3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68796-A70F-31A8-DE0F-D0F14B4D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B793E-8D80-DEC8-A5E3-A291A76F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0930-4309-F84A-98D4-1517212820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8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72BC-3F2E-472A-A1AA-0C5BA741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12AEE-5051-7692-9473-D6BDDABB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3882A-AC0C-F953-5EE3-F61B7B453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4BA3E-5055-DB94-9C72-2DBE6545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D5D0E-DCBF-CEA9-C90B-6E6A911A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0B78F-696F-013A-8DB0-2F34D98B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7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C616-A2A2-3EC5-06E7-AE7B8792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C595B-7420-43E7-916B-008AE8B85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3BEC4-4DAE-E887-DCC5-8F3D18F14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5F34A-BA13-F661-5212-D4BBFC3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E1AC9-1812-E540-8FE7-137C8C21F06A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CDDCE-94CD-B602-1D23-BCD929BE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F416D-E1D8-9470-E865-E2736149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E4E9A-D7D9-104C-9E3E-5BDE97D716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4F246-0D02-FBBC-31A6-5BE5D989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25254-B99B-3081-B088-0D25E2B7A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8ABE-25EB-92E3-B803-A9AA48FD8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5546C-4173-420A-D0AC-903BF8367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7ADCB-FE6F-3F26-5B53-28CB69F46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00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www.leg.state.nv.us%2FNRS%2FNRS-289.html%23NRS289Sec830&amp;data=05%7C01%7CStePhillips%40WashoeSchools.net%7C107c7d64a0f24448572c08db9392830e%7C3cacf5495e3641cca3de89459e121def%7C1%7C0%7C638266029696149838%7CUnknown%7CTWFpbGZsb3d8eyJWIjoiMC4wLjAwMDAiLCJQIjoiV2luMzIiLCJBTiI6Ik1haWwiLCJXVCI6Mn0%3D%7C3000%7C%7C%7C&amp;sdata=XQcd7y3EfHjklFcotrBegOQMkxBFKR97V%2F08guoEDBQ%3D&amp;reserved=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Orange and yellow leaves">
            <a:extLst>
              <a:ext uri="{FF2B5EF4-FFF2-40B4-BE49-F238E27FC236}">
                <a16:creationId xmlns:a16="http://schemas.microsoft.com/office/drawing/2014/main" id="{3ECE3F57-F335-1F0F-46F8-284A2A6E5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3" t="6484" r="23930" b="-1"/>
          <a:stretch/>
        </p:blipFill>
        <p:spPr>
          <a:xfrm>
            <a:off x="2642616" y="0"/>
            <a:ext cx="6501384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4FEA0-C128-10F0-2D9A-2D673D0B7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220388"/>
            <a:ext cx="3984915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5400" dirty="0">
                <a:latin typeface="Modern Love Caps" pitchFamily="82" charset="0"/>
              </a:rPr>
              <a:t>Depoali Procedures &amp; Expectations Review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79030-A56D-59CA-A7E5-79EA29775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Fall 2023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94B006-A0B5-32A6-0754-B1B109CA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5" y="3517641"/>
            <a:ext cx="749862" cy="7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3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7F4DF772-E6FB-1EF7-F7D0-A4913326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90600"/>
            <a:ext cx="3048000" cy="4637314"/>
          </a:xfrm>
        </p:spPr>
        <p:txBody>
          <a:bodyPr anchor="ctr">
            <a:normAutofit/>
          </a:bodyPr>
          <a:lstStyle/>
          <a:p>
            <a:pPr algn="ctr"/>
            <a:b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Modern Love Caps" pitchFamily="82" charset="0"/>
                <a:cs typeface="Calibri" panose="020F0502020204030204" pitchFamily="34" charset="0"/>
              </a:rPr>
            </a:b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Modern Love Caps" pitchFamily="82" charset="0"/>
                <a:cs typeface="Calibri" panose="020F0502020204030204" pitchFamily="34" charset="0"/>
              </a:rPr>
              <a:t>WCSD Electronic Devices Policy</a:t>
            </a:r>
            <a:b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3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5800" name="Content Placeholder 2">
            <a:extLst>
              <a:ext uri="{FF2B5EF4-FFF2-40B4-BE49-F238E27FC236}">
                <a16:creationId xmlns:a16="http://schemas.microsoft.com/office/drawing/2014/main" id="{D83CD441-CBF3-BFC9-5408-A86515FC5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893549"/>
              </p:ext>
            </p:extLst>
          </p:nvPr>
        </p:nvGraphicFramePr>
        <p:xfrm>
          <a:off x="3276600" y="190500"/>
          <a:ext cx="5714999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23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61F45-9E01-81FB-AFB5-7ABB8513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6972" cy="1859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700" b="1" dirty="0">
                <a:solidFill>
                  <a:srgbClr val="FF0000"/>
                </a:solidFill>
                <a:latin typeface="Franklin Gothic Demi Cond" panose="020B0603020102020204" pitchFamily="34" charset="0"/>
              </a:rPr>
              <a:t>It is important that all students remember it is illegal to take photos, videos, or audio recordings of another person on a school campus without their permission.</a:t>
            </a:r>
            <a:br>
              <a:rPr lang="en-US" sz="1900" b="1" dirty="0"/>
            </a:br>
            <a:endParaRPr lang="en-US" sz="1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815,277 No Photography Images, Stock Photos &amp; Vectors | Shutterstock">
            <a:extLst>
              <a:ext uri="{FF2B5EF4-FFF2-40B4-BE49-F238E27FC236}">
                <a16:creationId xmlns:a16="http://schemas.microsoft.com/office/drawing/2014/main" id="{C0DCBCBA-E1FC-E298-0324-DE6E0FB6D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3877" b="-3"/>
          <a:stretch/>
        </p:blipFill>
        <p:spPr bwMode="auto">
          <a:xfrm>
            <a:off x="990600" y="2667000"/>
            <a:ext cx="3740819" cy="30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9CC3-336F-0473-2AF2-5261E32ED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5400" y="2209800"/>
            <a:ext cx="3357373" cy="403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/>
            <a:endParaRPr lang="en-US" sz="1000" dirty="0"/>
          </a:p>
          <a:p>
            <a:pPr marL="342900" lvl="1" indent="-228600" defTabSz="914400">
              <a:spcBef>
                <a:spcPts val="0"/>
              </a:spcBef>
            </a:pPr>
            <a:r>
              <a:rPr lang="en-US" sz="1000" b="1" i="0" u="none" strike="noStrike" dirty="0">
                <a:effectLst/>
              </a:rPr>
              <a:t>NRS 393.400  Surreptitious electronic surveillance; exceptions. [Effective July 1, 2018.]</a:t>
            </a:r>
            <a:endParaRPr lang="en-US" sz="1000" b="0" i="0" u="none" strike="noStrike" dirty="0">
              <a:effectLst/>
            </a:endParaRP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1.  Except as otherwise provided in subsection 2, it is unlawful for a person to engage in any kind of surreptitious electronic surveillance on any property of a public school without the knowledge of the person being observed.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2.  Subsection 1 does not apply to any electronic surveillance: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(a) Authorized by a court order issued to a public officer, based upon a showing of probable cause to believe that criminal activity is occurring on the property of the public school under surveillance;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(b) By a law enforcement agency pursuant to a criminal investigation;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(c) By a peace officer pursuant to </a:t>
            </a:r>
            <a:r>
              <a:rPr lang="en-US" sz="1000" b="0" i="0" u="sng" strike="noStrike" dirty="0">
                <a:effectLst/>
                <a:hlinkClick r:id="rId3" tooltip="Original URL:&#10;https://www.leg.state.nv.us/NRS/NRS-289.html#NRS289Sec830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NRS 289.830</a:t>
            </a:r>
            <a:r>
              <a:rPr lang="en-US" sz="1000" b="0" i="0" u="none" strike="noStrike" dirty="0">
                <a:effectLst/>
              </a:rPr>
              <a:t>;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(d) Which is necessary as part of a system of security used to protect and ensure the safety of persons on the property of the public school; or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(e) Of a class or laboratory when authorized by the teacher of the class or laboratory.</a:t>
            </a:r>
          </a:p>
          <a:p>
            <a:pPr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784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5" name="Rectangle 3687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866" name="Title 3">
            <a:extLst>
              <a:ext uri="{FF2B5EF4-FFF2-40B4-BE49-F238E27FC236}">
                <a16:creationId xmlns:a16="http://schemas.microsoft.com/office/drawing/2014/main" id="{CBD66E22-2A4A-084D-80B8-ACB8D7F8AD8D}"/>
              </a:ext>
            </a:extLst>
          </p:cNvPr>
          <p:cNvSpPr txBox="1">
            <a:spLocks/>
          </p:cNvSpPr>
          <p:nvPr/>
        </p:nvSpPr>
        <p:spPr bwMode="auto">
          <a:xfrm>
            <a:off x="0" y="1070800"/>
            <a:ext cx="3546034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800" b="1" kern="1200" dirty="0">
                <a:solidFill>
                  <a:schemeClr val="tx1"/>
                </a:solidFill>
                <a:latin typeface="Modern Love Caps" pitchFamily="82" charset="0"/>
                <a:ea typeface="+mj-ea"/>
                <a:cs typeface="+mj-cs"/>
              </a:rPr>
              <a:t>Electronic Devices Consequences</a:t>
            </a:r>
          </a:p>
        </p:txBody>
      </p:sp>
      <p:cxnSp>
        <p:nvCxnSpPr>
          <p:cNvPr id="36877" name="Straight Connector 3687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1" name="TextBox 4">
            <a:extLst>
              <a:ext uri="{FF2B5EF4-FFF2-40B4-BE49-F238E27FC236}">
                <a16:creationId xmlns:a16="http://schemas.microsoft.com/office/drawing/2014/main" id="{3F16F101-0150-E947-19ED-F21E381B2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815739"/>
              </p:ext>
            </p:extLst>
          </p:nvPr>
        </p:nvGraphicFramePr>
        <p:xfrm>
          <a:off x="3786209" y="381001"/>
          <a:ext cx="5052987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16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C1AF62AA-DD5D-33CC-6A0E-F0DFE6E6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8875"/>
            <a:ext cx="7886700" cy="1009650"/>
          </a:xfrm>
        </p:spPr>
        <p:txBody>
          <a:bodyPr/>
          <a:lstStyle/>
          <a:p>
            <a:r>
              <a:rPr lang="en-US" altLang="en-US" sz="5100">
                <a:solidFill>
                  <a:schemeClr val="bg1"/>
                </a:solidFill>
              </a:rPr>
              <a:t>WCSD Dress Code Policy</a:t>
            </a:r>
          </a:p>
        </p:txBody>
      </p:sp>
      <p:pic>
        <p:nvPicPr>
          <p:cNvPr id="3" name="Content Placeholder 2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3EB4F898-C9D5-2FF4-B507-9AEB18DBD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890"/>
            <a:ext cx="6686550" cy="65882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41701B5-643F-31F5-0D01-4D6E865C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532214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defRPr/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WCSD Dress Code Policy Violations</a:t>
            </a:r>
          </a:p>
        </p:txBody>
      </p:sp>
      <p:pic>
        <p:nvPicPr>
          <p:cNvPr id="3" name="Content Placeholder 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91038233-2945-3B6B-4E70-F93D6F5A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83749"/>
            <a:ext cx="8178799" cy="25558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F67F7-604E-2146-A751-4FA33B68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6000" dirty="0">
                <a:latin typeface="Modern Love Caps" pitchFamily="82" charset="0"/>
              </a:rPr>
              <a:t>Attendance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9A25-EA26-C28D-3470-2A2BBF0D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1911493"/>
            <a:ext cx="5035164" cy="4707967"/>
          </a:xfrm>
        </p:spPr>
        <p:txBody>
          <a:bodyPr anchor="t">
            <a:normAutofit/>
          </a:bodyPr>
          <a:lstStyle/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When your entire Advisory is present your will earn a letter in Depoali.  Once your Advisory spells Depoali you will get a reward (as decided on per your team). </a:t>
            </a:r>
          </a:p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 have the amount of days you are absent plus one day to acquire and complete your late work.  If you’re absent on a Monday and Tuesday, you have until Friday to complete your missing work and turn it in for full credit.  </a:t>
            </a:r>
          </a:p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Our goal this year is to ensure that all students are absent less than 10% of the school year. </a:t>
            </a:r>
          </a:p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At 4, 8, and 10 absences your family will receive calls from teachers and administration regarding absences, attendance letters listing additional interventions, and you will be put on a 20 day attendance monitor after the second attendance letter. </a:t>
            </a:r>
          </a:p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We follow a progressive discipline policy regarding </a:t>
            </a:r>
            <a:r>
              <a:rPr lang="en-US" sz="1600" b="1" dirty="0" err="1">
                <a:latin typeface="Franklin Gothic Demi Cond" panose="020B0603020102020204" pitchFamily="34" charset="0"/>
                <a:cs typeface="Calibri" panose="020F0502020204030204" pitchFamily="34" charset="0"/>
              </a:rPr>
              <a:t>tardies</a:t>
            </a:r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.  If you become consistently tardy to class you will be required to conference with teachers, administration, and will receive tardy detentions. 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9C272417-DA7C-B8EB-C9B3-1F17BB7E6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2" r="45276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608" name="Rectangle 6760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10" name="Rectangle 6760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5" name="Title 1">
            <a:extLst>
              <a:ext uri="{FF2B5EF4-FFF2-40B4-BE49-F238E27FC236}">
                <a16:creationId xmlns:a16="http://schemas.microsoft.com/office/drawing/2014/main" id="{CB1C4E83-87F3-1E1A-4F4A-E05005D3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2610625" cy="6172200"/>
          </a:xfrm>
        </p:spPr>
        <p:txBody>
          <a:bodyPr>
            <a:normAutofit/>
          </a:bodyPr>
          <a:lstStyle/>
          <a:p>
            <a:b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400" b="1" dirty="0">
                <a:solidFill>
                  <a:srgbClr val="FFFFFF"/>
                </a:solidFill>
                <a:latin typeface="Modern Love Caps" pitchFamily="82" charset="0"/>
                <a:cs typeface="Calibri" panose="020F0502020204030204" pitchFamily="34" charset="0"/>
              </a:rPr>
              <a:t>Restroom, Water and Passes</a:t>
            </a:r>
            <a:b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12" name="Arc 676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5B1C0-11CF-1A06-D994-514F0124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263" y="228600"/>
            <a:ext cx="5087085" cy="6310312"/>
          </a:xfrm>
        </p:spPr>
        <p:txBody>
          <a:bodyPr anchor="ctr"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the restroom during passing (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to go to the restroom, not to play in the restroom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you need to use the restroom during class you will need to fill out a pass in the back your planner and get permission from your teacher. Sign-out before leaving the classroom and leave your planner in the classroom when you go to the restroom.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will take the designate lanyard for the class when going to the restroom, to get water or to go to your locker.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can bring your own water bottle to carry with you.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 are not allowed to carry in other drinks besides your water bottle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For example, Prime Hydration, Red Bull, Starbucks, etc. </a:t>
            </a:r>
            <a:endParaRPr lang="en-US" sz="2400" dirty="0">
              <a:latin typeface="+mj-lt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88" name="Rectangle 7168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1" name="Title 1">
            <a:extLst>
              <a:ext uri="{FF2B5EF4-FFF2-40B4-BE49-F238E27FC236}">
                <a16:creationId xmlns:a16="http://schemas.microsoft.com/office/drawing/2014/main" id="{2EE2D003-199D-929E-9081-2BB6EF63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altLang="en-US" sz="6000" b="1" dirty="0">
                <a:latin typeface="Modern Love Caps" pitchFamily="82" charset="0"/>
                <a:cs typeface="Calibri" panose="020F0502020204030204" pitchFamily="34" charset="0"/>
              </a:rPr>
              <a:t>Emergency Procedures</a:t>
            </a:r>
          </a:p>
        </p:txBody>
      </p:sp>
      <p:sp>
        <p:nvSpPr>
          <p:cNvPr id="7169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17DB-60DC-535A-18F1-9B11438B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40568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Fire Drills and Evacuations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When the alarm sounds all talking/noise stops.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Quietly line up in a single file line at the door.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Wait for your teacher to give you permission to exit the classroom.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Your teachers in each class will give you information of where your designated evacuation areas are located.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If the building is evacuated while you are at lunch or during passing, go to your designated advisory area and line up.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Once you are in your designated evacuation area, stand quietly in line while attendance is taken.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 are at a level 0 the entire time during an emergency.</a:t>
            </a:r>
          </a:p>
        </p:txBody>
      </p:sp>
      <p:pic>
        <p:nvPicPr>
          <p:cNvPr id="71683" name="Picture 71682" descr="Fire extinguisher and hose reel in hotel corridor">
            <a:extLst>
              <a:ext uri="{FF2B5EF4-FFF2-40B4-BE49-F238E27FC236}">
                <a16:creationId xmlns:a16="http://schemas.microsoft.com/office/drawing/2014/main" id="{92000571-CBE9-598F-00AE-E3BF46FA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3" r="36135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7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7" name="Picture 72706" descr="School corridor with lockers">
            <a:extLst>
              <a:ext uri="{FF2B5EF4-FFF2-40B4-BE49-F238E27FC236}">
                <a16:creationId xmlns:a16="http://schemas.microsoft.com/office/drawing/2014/main" id="{3756E347-51AB-95D0-3832-66A0FF419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8" r="27402" b="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72713" name="Rectangle 727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715" name="Rectangle 727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5" name="Title 1">
            <a:extLst>
              <a:ext uri="{FF2B5EF4-FFF2-40B4-BE49-F238E27FC236}">
                <a16:creationId xmlns:a16="http://schemas.microsoft.com/office/drawing/2014/main" id="{E8F861EC-B03E-65A4-8EA6-1A391545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US" altLang="en-US" sz="4800" b="1" dirty="0">
                <a:latin typeface="Modern Love Caps" pitchFamily="82" charset="0"/>
                <a:cs typeface="Calibri" panose="020F0502020204030204" pitchFamily="34" charset="0"/>
              </a:rPr>
              <a:t>Emergency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522A-D48F-C4F9-8CBB-74517F8E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438406"/>
            <a:ext cx="4114800" cy="4267199"/>
          </a:xfrm>
        </p:spPr>
        <p:txBody>
          <a:bodyPr anchor="ctr">
            <a:normAutofit lnSpcReduction="10000"/>
          </a:bodyPr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sz="1400" b="1" dirty="0">
                <a:highlight>
                  <a:srgbClr val="FF00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Code Red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Stop all classroom activities and lock door(s).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Cover windows.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Remain silent.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Your teacher will direct you to a place in the classroom out of line of sight of the door.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If a student is outside of a classroom, find a concealed place to hide.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1400" b="1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Code Yellow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Shelter in place-no movement until cleared.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Continuation of classroom activities with locked door(s). 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Cover windows. 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1400" b="1" dirty="0">
                <a:highlight>
                  <a:srgbClr val="00FFFF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Code Blue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Medical Emergency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School is placed in a Code Yellow-no passing until cleared.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sz="900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100" name="Rectangle 8909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89" name="Title 1">
            <a:extLst>
              <a:ext uri="{FF2B5EF4-FFF2-40B4-BE49-F238E27FC236}">
                <a16:creationId xmlns:a16="http://schemas.microsoft.com/office/drawing/2014/main" id="{853FA23F-8210-EC2F-99C6-2D6AD979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altLang="en-US" sz="4700" b="1" dirty="0">
                <a:latin typeface="Modern Love Caps" pitchFamily="82" charset="0"/>
                <a:cs typeface="Calibri" panose="020F0502020204030204" pitchFamily="34" charset="0"/>
              </a:rPr>
              <a:t>Breakfast/Lunch </a:t>
            </a:r>
            <a:br>
              <a:rPr lang="en-US" altLang="en-US" sz="4700" b="1" dirty="0">
                <a:latin typeface="Modern Love Caps" pitchFamily="82" charset="0"/>
                <a:cs typeface="Calibri" panose="020F0502020204030204" pitchFamily="34" charset="0"/>
              </a:rPr>
            </a:br>
            <a:r>
              <a:rPr lang="en-US" altLang="en-US" sz="4700" b="1" dirty="0">
                <a:latin typeface="Modern Love Caps" pitchFamily="82" charset="0"/>
                <a:cs typeface="Calibri" panose="020F0502020204030204" pitchFamily="34" charset="0"/>
              </a:rPr>
              <a:t>Procedures and Expectations</a:t>
            </a:r>
          </a:p>
        </p:txBody>
      </p:sp>
      <p:sp>
        <p:nvSpPr>
          <p:cNvPr id="8910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D639B2-D858-04BE-B2A1-B6B30AC5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05" y="1823396"/>
            <a:ext cx="5159733" cy="4911039"/>
          </a:xfrm>
        </p:spPr>
        <p:txBody>
          <a:bodyPr anchor="t">
            <a:normAutofit fontScale="92500" lnSpcReduction="10000"/>
          </a:bodyPr>
          <a:lstStyle/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who come into the cafeteria must stay in the cafeteria until the bell rings. There will be no in-and-out. 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sit in the cafeteria for lunch using a volume no higher than two.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must stay in cafeteria for the first 10 minutes of lunch, then students may go outside the the basketball courts/field or library.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Once students have chosen a lunch location students must stay there for the remainder of the lunch period. </a:t>
            </a:r>
          </a:p>
          <a:p>
            <a:pPr>
              <a:defRPr/>
            </a:pPr>
            <a:r>
              <a:rPr lang="en-US" sz="1800" b="1" u="sng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ALL food and drink needs </a:t>
            </a: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to be consumed in the cafeteria.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Food or drink deliveries will not be accepted and thrown into the trash. 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If you cut the lunch line you will be sent to the back of the line.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Be responsible and show integrity by cleaning up after yourself when you finish your lunch. 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 will be asked to help clean the cafeteria if you are throwing food or leaving a mess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092" name="Picture 89091" descr="Basketball court">
            <a:extLst>
              <a:ext uri="{FF2B5EF4-FFF2-40B4-BE49-F238E27FC236}">
                <a16:creationId xmlns:a16="http://schemas.microsoft.com/office/drawing/2014/main" id="{26354E62-10B4-804B-9F7F-210D603CF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90" r="22126" b="-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0802D-5B78-4E02-F5D4-9F11B780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9" y="76200"/>
            <a:ext cx="8415863" cy="19354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Franklin Gothic Demi Cond" panose="020B0603020102020204" pitchFamily="34" charset="0"/>
              </a:rPr>
              <a:t>In your advisory notebook or on a separate piece of paper create a 5x5 grid</a:t>
            </a:r>
            <a:r>
              <a:rPr lang="en-US" sz="2400" b="1" dirty="0">
                <a:latin typeface="Franklin Gothic Demi Cond" panose="020B0603020102020204" pitchFamily="34" charset="0"/>
              </a:rPr>
              <a:t> </a:t>
            </a:r>
            <a:r>
              <a:rPr lang="en-US" sz="3200" b="1" dirty="0">
                <a:latin typeface="Franklin Gothic Demi Cond" panose="020B0603020102020204" pitchFamily="34" charset="0"/>
              </a:rPr>
              <a:t>(like below). </a:t>
            </a:r>
            <a:endParaRPr lang="en-US" sz="3600" b="1" dirty="0">
              <a:latin typeface="Franklin Gothic Demi Cond" panose="020B0603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9DA9B1-F95B-F58D-1DA6-74AAB3F59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45383"/>
              </p:ext>
            </p:extLst>
          </p:nvPr>
        </p:nvGraphicFramePr>
        <p:xfrm>
          <a:off x="609601" y="2209800"/>
          <a:ext cx="8077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150384549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187007314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033678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133956471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402988692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6265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86269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97321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13703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99695" marR="199695" marT="99848" marB="998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399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89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73AC-55A1-80BB-EB32-5F431D02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98" y="609600"/>
            <a:ext cx="4437783" cy="1669360"/>
          </a:xfrm>
        </p:spPr>
        <p:txBody>
          <a:bodyPr anchor="t">
            <a:normAutofit/>
          </a:bodyPr>
          <a:lstStyle/>
          <a:p>
            <a:br>
              <a:rPr lang="en-US" sz="3200" b="1" dirty="0">
                <a:latin typeface="Modern Love Caps" pitchFamily="82" charset="0"/>
                <a:cs typeface="Calibri" panose="020F0502020204030204" pitchFamily="34" charset="0"/>
              </a:rPr>
            </a:br>
            <a:r>
              <a:rPr lang="en-US" sz="4000" b="1" dirty="0">
                <a:latin typeface="Modern Love Caps" pitchFamily="82" charset="0"/>
                <a:cs typeface="Calibri" panose="020F0502020204030204" pitchFamily="34" charset="0"/>
              </a:rPr>
              <a:t>Extracurricular Activities/Athletics</a:t>
            </a:r>
            <a:endParaRPr lang="en-US" sz="3200" b="1" dirty="0">
              <a:latin typeface="Modern Love Caps" pitchFamily="82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basketball dropping into a basketball hoop">
            <a:extLst>
              <a:ext uri="{FF2B5EF4-FFF2-40B4-BE49-F238E27FC236}">
                <a16:creationId xmlns:a16="http://schemas.microsoft.com/office/drawing/2014/main" id="{B8436128-7E12-17F4-53B5-9E3F9AAF4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51" r="645" b="-1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15AE-B06C-5675-14DD-DF8CBD8C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91" y="2369250"/>
            <a:ext cx="4724399" cy="457198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Follow the S.T.R.I.K.E. Matrix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No food or drinks in the gym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must stay in the student section during games unless accompanied by a parent/guardian.</a:t>
            </a:r>
          </a:p>
          <a:p>
            <a:r>
              <a:rPr lang="en-US" sz="2200" b="1" u="none" strike="noStrike" dirty="0">
                <a:solidFill>
                  <a:srgbClr val="FF0000"/>
                </a:solidFill>
                <a:effectLst/>
                <a:latin typeface="Franklin Gothic Demi Cond" panose="020B0603020102020204" pitchFamily="34" charset="0"/>
              </a:rPr>
              <a:t>If you are going to attend any high school games, you must attend with a parent or legal guardian.</a:t>
            </a:r>
            <a:endParaRPr lang="en-US" sz="3500" b="1" dirty="0">
              <a:solidFill>
                <a:srgbClr val="FF0000"/>
              </a:solidFill>
              <a:latin typeface="Franklin Gothic Demi Cond" panose="020B060302010202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 must remain in the gym for the entire event.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will need administration permission during a game to go to the vending machine.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must be present at school that day to attend a game after school.</a:t>
            </a:r>
          </a:p>
        </p:txBody>
      </p:sp>
    </p:spTree>
    <p:extLst>
      <p:ext uri="{BB962C8B-B14F-4D97-AF65-F5344CB8AC3E}">
        <p14:creationId xmlns:p14="http://schemas.microsoft.com/office/powerpoint/2010/main" val="198684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F5371-271B-7BA4-FE40-25D63B25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2"/>
            <a:ext cx="5410199" cy="2145012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latin typeface="Modern Love Caps" pitchFamily="82" charset="0"/>
              </a:rPr>
              <a:t>Depoali Procedures </a:t>
            </a:r>
            <a:br>
              <a:rPr lang="en-US" sz="4400" dirty="0">
                <a:latin typeface="Modern Love Caps" pitchFamily="82" charset="0"/>
              </a:rPr>
            </a:br>
            <a:r>
              <a:rPr lang="en-US" sz="4400" dirty="0">
                <a:latin typeface="Modern Love Caps" pitchFamily="82" charset="0"/>
              </a:rPr>
              <a:t>and EXPECTATIONS </a:t>
            </a:r>
            <a:br>
              <a:rPr lang="en-US" sz="4400" dirty="0">
                <a:latin typeface="Modern Love Caps" pitchFamily="82" charset="0"/>
              </a:rPr>
            </a:br>
            <a:r>
              <a:rPr lang="en-US" sz="4400" dirty="0">
                <a:latin typeface="Modern Love Caps" pitchFamily="82" charset="0"/>
              </a:rPr>
              <a:t>Review Bingo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53A3-0451-A652-A493-16ADA543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5181600" cy="441960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Franklin Gothic Demi Cond" panose="020B0603020102020204" pitchFamily="34" charset="0"/>
              </a:rPr>
              <a:t>Discuss with your group or as a whole class the following questions:</a:t>
            </a:r>
          </a:p>
          <a:p>
            <a:pPr marL="0" indent="0">
              <a:buNone/>
            </a:pPr>
            <a:endParaRPr lang="en-US" sz="3200" b="1" dirty="0">
              <a:latin typeface="Franklin Gothic Demi Cond" panose="020B0603020102020204" pitchFamily="34" charset="0"/>
            </a:endParaRPr>
          </a:p>
          <a:p>
            <a:pPr marL="457200" indent="-457200">
              <a:buAutoNum type="arabicPeriod"/>
            </a:pPr>
            <a:r>
              <a:rPr lang="en-US" sz="3200" b="1" dirty="0">
                <a:latin typeface="Franklin Gothic Demi Cond" panose="020B0603020102020204" pitchFamily="34" charset="0"/>
              </a:rPr>
              <a:t>How did you do on your bingo card?</a:t>
            </a:r>
          </a:p>
          <a:p>
            <a:pPr marL="457200" indent="-457200">
              <a:buAutoNum type="arabicPeriod"/>
            </a:pPr>
            <a:r>
              <a:rPr lang="en-US" sz="3200" b="1" dirty="0">
                <a:latin typeface="Franklin Gothic Demi Cond" panose="020B0603020102020204" pitchFamily="34" charset="0"/>
              </a:rPr>
              <a:t>What words/phases/ideas were you missing?</a:t>
            </a:r>
          </a:p>
          <a:p>
            <a:pPr marL="457200" indent="-457200">
              <a:buAutoNum type="arabicPeriod"/>
            </a:pPr>
            <a:r>
              <a:rPr lang="en-US" sz="3200" b="1" dirty="0">
                <a:latin typeface="Franklin Gothic Demi Cond" panose="020B0603020102020204" pitchFamily="34" charset="0"/>
              </a:rPr>
              <a:t>Why is it important that we have certain procedures and expectations in place school-wide?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A blue snake with its mouth open&#10;&#10;Description automatically generated">
            <a:extLst>
              <a:ext uri="{FF2B5EF4-FFF2-40B4-BE49-F238E27FC236}">
                <a16:creationId xmlns:a16="http://schemas.microsoft.com/office/drawing/2014/main" id="{1A369FC2-6E26-214C-81FD-9AF0829C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828348"/>
            <a:ext cx="3127897" cy="32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72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66A09-1355-14F6-AE5E-57554C48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46" y="272796"/>
            <a:ext cx="7924800" cy="16764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Modern Love Caps" pitchFamily="82" charset="0"/>
              </a:rPr>
              <a:t>Depoali Procedures </a:t>
            </a:r>
            <a:br>
              <a:rPr lang="en-US" sz="4800" dirty="0">
                <a:latin typeface="Modern Love Caps" pitchFamily="82" charset="0"/>
              </a:rPr>
            </a:br>
            <a:r>
              <a:rPr lang="en-US" sz="4800" dirty="0">
                <a:latin typeface="Modern Love Caps" pitchFamily="82" charset="0"/>
              </a:rPr>
              <a:t>and EXPECTATIONS Review BINGO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3B1869-734F-77D2-FCF7-B27C85CDF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11322"/>
              </p:ext>
            </p:extLst>
          </p:nvPr>
        </p:nvGraphicFramePr>
        <p:xfrm>
          <a:off x="470137" y="2126474"/>
          <a:ext cx="8321819" cy="457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92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mpty speech bubbles">
            <a:extLst>
              <a:ext uri="{FF2B5EF4-FFF2-40B4-BE49-F238E27FC236}">
                <a16:creationId xmlns:a16="http://schemas.microsoft.com/office/drawing/2014/main" id="{30AD7874-70A2-20B8-9665-BDDFBA8C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9760" r="1261" b="-1"/>
          <a:stretch/>
        </p:blipFill>
        <p:spPr>
          <a:xfrm>
            <a:off x="20" y="10"/>
            <a:ext cx="9141693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DE89D0-ECF0-F241-84DD-7D1C24AA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3064"/>
            <a:ext cx="7620000" cy="33558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300" dirty="0">
                <a:solidFill>
                  <a:schemeClr val="bg1"/>
                </a:solidFill>
                <a:latin typeface="Modern Love Caps" pitchFamily="82" charset="0"/>
              </a:rPr>
              <a:t>Turn to your neighbor or group and tell them what the S.T.R.I.K.E. matrix is. 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3380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3" name="Title 1">
            <a:extLst>
              <a:ext uri="{FF2B5EF4-FFF2-40B4-BE49-F238E27FC236}">
                <a16:creationId xmlns:a16="http://schemas.microsoft.com/office/drawing/2014/main" id="{4F4A55AA-EE7E-D032-EC6B-B545C484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altLang="en-US" sz="4800" b="1" dirty="0">
                <a:solidFill>
                  <a:srgbClr val="FFFFFF"/>
                </a:solidFill>
                <a:latin typeface="Modern Love Caps" pitchFamily="82" charset="0"/>
                <a:cs typeface="Calibri" panose="020F0502020204030204" pitchFamily="34" charset="0"/>
              </a:rPr>
              <a:t>What is S.T.R.I.K.E.?</a:t>
            </a:r>
          </a:p>
        </p:txBody>
      </p:sp>
      <p:graphicFrame>
        <p:nvGraphicFramePr>
          <p:cNvPr id="33795" name="Content Placeholder 2">
            <a:extLst>
              <a:ext uri="{FF2B5EF4-FFF2-40B4-BE49-F238E27FC236}">
                <a16:creationId xmlns:a16="http://schemas.microsoft.com/office/drawing/2014/main" id="{1746769E-BA2C-6B42-5145-9299E2CBE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92243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333" name="Rectangle 563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35" name="Rectangle 563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37" name="Rectangle 563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39" name="Rectangle 563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41" name="Freeform: Shape 563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EF989-C3FD-921C-AD1A-D3849D50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34" y="2590800"/>
            <a:ext cx="2624266" cy="3248212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2400" b="1" kern="1200" dirty="0">
                <a:solidFill>
                  <a:srgbClr val="FFFFFF"/>
                </a:solidFill>
                <a:latin typeface="Franklin Gothic Demi Cond" panose="020B0603020102020204" pitchFamily="34" charset="0"/>
              </a:rPr>
              <a:t>On page 10 in your planner, are your  Diamondback Dailies.  These are actions you can take everyday to help create a positive and safe learning environment for all students.</a:t>
            </a:r>
          </a:p>
        </p:txBody>
      </p:sp>
      <p:pic>
        <p:nvPicPr>
          <p:cNvPr id="56321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E713D94-E0B2-52E9-11FB-270D4806A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21" y="1403532"/>
            <a:ext cx="5419311" cy="40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83" name="Rectangle 5738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85" name="Freeform: Shape 5738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345" name="Title 4">
            <a:extLst>
              <a:ext uri="{FF2B5EF4-FFF2-40B4-BE49-F238E27FC236}">
                <a16:creationId xmlns:a16="http://schemas.microsoft.com/office/drawing/2014/main" id="{DFAE9BE7-A1FB-856F-7A7E-C57F35EC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en-US" altLang="en-US" sz="43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what does this mean for you? </a:t>
            </a:r>
          </a:p>
        </p:txBody>
      </p:sp>
      <p:sp>
        <p:nvSpPr>
          <p:cNvPr id="57378" name="Content Placeholder 2">
            <a:extLst>
              <a:ext uri="{FF2B5EF4-FFF2-40B4-BE49-F238E27FC236}">
                <a16:creationId xmlns:a16="http://schemas.microsoft.com/office/drawing/2014/main" id="{7D6E3DFF-084C-35C3-FAD5-BB7638D6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47414"/>
            <a:ext cx="8763000" cy="435818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Teachers and ALL staff members will be on the lookout for students who are meeting the expectations of S. T. R. I. K. E. 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Signatures may be earned in each area of the matrix where you are meeting the expectations.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Your goal is to earn at least five signatures a week.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 can earn one signature a week from your families for meeting your home goal. 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Signatures will be totaled each Monday and recorded during Advisory class. 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For every 10 signatures you earn weekly you will receive one raffle ticket to be entered in a random S.T.R.I.K.E. drawing.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Signatures are required for all mid and end of quarter rewards. </a:t>
            </a:r>
          </a:p>
          <a:p>
            <a:pPr>
              <a:defRPr/>
            </a:pPr>
            <a:r>
              <a:rPr lang="en-US" altLang="en-US" sz="2400" b="1" u="sng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We will be having our first end of quarter reward this Friday, October 13</a:t>
            </a:r>
            <a:r>
              <a:rPr lang="en-US" altLang="en-US" sz="2400" b="1" u="sng" baseline="30000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b="1" u="sng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rows pointing towards light">
            <a:extLst>
              <a:ext uri="{FF2B5EF4-FFF2-40B4-BE49-F238E27FC236}">
                <a16:creationId xmlns:a16="http://schemas.microsoft.com/office/drawing/2014/main" id="{AC25BF25-2869-061F-BE10-B81136BC2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021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2B91EE-583C-374C-34CE-BC4AFA45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14" y="1145300"/>
            <a:ext cx="7165086" cy="30632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48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As we all work to demonstrate this guiding principles it is  essential, we all follow our school-wide policies and procedures.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CC1E9C-7EBC-48DE-7A53-71C0E680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86" y="4599432"/>
            <a:ext cx="6858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7200" b="1" dirty="0">
                <a:solidFill>
                  <a:schemeClr val="bg1"/>
                </a:solidFill>
                <a:latin typeface="Modern Love Caps" pitchFamily="82" charset="0"/>
              </a:rPr>
              <a:t>Let’s Review!</a:t>
            </a:r>
          </a:p>
        </p:txBody>
      </p:sp>
      <p:sp>
        <p:nvSpPr>
          <p:cNvPr id="1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4194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7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4281" name="Rectangle 5428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3" name="Title 1">
            <a:extLst>
              <a:ext uri="{FF2B5EF4-FFF2-40B4-BE49-F238E27FC236}">
                <a16:creationId xmlns:a16="http://schemas.microsoft.com/office/drawing/2014/main" id="{9C966F74-84D6-AEC9-3720-24C6C7D1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73" y="603605"/>
            <a:ext cx="3770854" cy="1624520"/>
          </a:xfrm>
        </p:spPr>
        <p:txBody>
          <a:bodyPr anchor="ctr">
            <a:normAutofit/>
          </a:bodyPr>
          <a:lstStyle/>
          <a:p>
            <a:r>
              <a:rPr lang="en-US" altLang="en-US" sz="4000" b="1" dirty="0">
                <a:latin typeface="Modern Love Caps" pitchFamily="82" charset="0"/>
                <a:cs typeface="Calibri" panose="020F0502020204030204" pitchFamily="34" charset="0"/>
              </a:rPr>
              <a:t>Levels of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BD4E-6298-E3D1-1748-D1F991E7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35" y="2244273"/>
            <a:ext cx="4056530" cy="4603749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en-US" sz="2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For the various activities we do throughout the day there are different levels of volume that are appropriate for each activity.</a:t>
            </a:r>
          </a:p>
          <a:p>
            <a:pPr>
              <a:defRPr/>
            </a:pPr>
            <a:r>
              <a:rPr lang="en-US" sz="2800" b="1" dirty="0">
                <a:highlight>
                  <a:srgbClr val="FF00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Level 0-Silent</a:t>
            </a:r>
          </a:p>
          <a:p>
            <a:pPr>
              <a:defRPr/>
            </a:pPr>
            <a:r>
              <a:rPr lang="en-US" sz="2800" b="1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Level 1-Whisper</a:t>
            </a:r>
          </a:p>
          <a:p>
            <a:pPr>
              <a:defRPr/>
            </a:pPr>
            <a:r>
              <a:rPr lang="en-US" sz="2800" b="1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Level 2-Indoor speaking voice</a:t>
            </a:r>
          </a:p>
          <a:p>
            <a:pPr>
              <a:defRPr/>
            </a:pPr>
            <a:r>
              <a:rPr lang="en-US" sz="2800" b="1" dirty="0">
                <a:highlight>
                  <a:srgbClr val="00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Level 3- Outdoor speaking voice</a:t>
            </a:r>
          </a:p>
        </p:txBody>
      </p:sp>
      <p:pic>
        <p:nvPicPr>
          <p:cNvPr id="54275" name="Picture 54274" descr="Volume sliders">
            <a:extLst>
              <a:ext uri="{FF2B5EF4-FFF2-40B4-BE49-F238E27FC236}">
                <a16:creationId xmlns:a16="http://schemas.microsoft.com/office/drawing/2014/main" id="{DE0A845F-B1F5-688D-794D-427F6553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1" r="28905" b="-1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4255</TotalTime>
  <Words>1801</Words>
  <Application>Microsoft Macintosh PowerPoint</Application>
  <PresentationFormat>On-screen Show (4:3)</PresentationFormat>
  <Paragraphs>114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Constantia</vt:lpstr>
      <vt:lpstr>Franklin Gothic Demi Cond</vt:lpstr>
      <vt:lpstr>Modern Love Caps</vt:lpstr>
      <vt:lpstr>Wingdings 2</vt:lpstr>
      <vt:lpstr>Office Theme</vt:lpstr>
      <vt:lpstr>Depoali Procedures &amp; Expectations Review </vt:lpstr>
      <vt:lpstr>In your advisory notebook or on a separate piece of paper create a 5x5 grid (like below). </vt:lpstr>
      <vt:lpstr>Depoali Procedures  and EXPECTATIONS Review BINGO</vt:lpstr>
      <vt:lpstr>Turn to your neighbor or group and tell them what the S.T.R.I.K.E. matrix is. </vt:lpstr>
      <vt:lpstr>What is S.T.R.I.K.E.?</vt:lpstr>
      <vt:lpstr>On page 10 in your planner, are your  Diamondback Dailies.  These are actions you can take everyday to help create a positive and safe learning environment for all students.</vt:lpstr>
      <vt:lpstr>So, what does this mean for you? </vt:lpstr>
      <vt:lpstr>As we all work to demonstrate this guiding principles it is  essential, we all follow our school-wide policies and procedures.</vt:lpstr>
      <vt:lpstr>Levels of Volume</vt:lpstr>
      <vt:lpstr> WCSD Electronic Devices Policy  </vt:lpstr>
      <vt:lpstr>It is important that all students remember it is illegal to take photos, videos, or audio recordings of another person on a school campus without their permission. </vt:lpstr>
      <vt:lpstr>PowerPoint Presentation</vt:lpstr>
      <vt:lpstr>WCSD Dress Code Policy</vt:lpstr>
      <vt:lpstr>WCSD Dress Code Policy Violations</vt:lpstr>
      <vt:lpstr>Attendance</vt:lpstr>
      <vt:lpstr> Restroom, Water and Passes </vt:lpstr>
      <vt:lpstr>Emergency Procedures</vt:lpstr>
      <vt:lpstr>Emergency Procedures</vt:lpstr>
      <vt:lpstr>Breakfast/Lunch  Procedures and Expectations</vt:lpstr>
      <vt:lpstr> Extracurricular Activities/Athletics</vt:lpstr>
      <vt:lpstr>Depoali Procedures  and EXPECTATIONS  Review Bingo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Depoali Middle School</dc:title>
  <dc:creator>Erin Craig</dc:creator>
  <cp:lastModifiedBy>Phillips, Stefanie</cp:lastModifiedBy>
  <cp:revision>202</cp:revision>
  <dcterms:created xsi:type="dcterms:W3CDTF">2009-08-28T15:32:03Z</dcterms:created>
  <dcterms:modified xsi:type="dcterms:W3CDTF">2023-10-09T16:15:34Z</dcterms:modified>
</cp:coreProperties>
</file>