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1" r:id="rId1"/>
  </p:sldMasterIdLst>
  <p:sldIdLst>
    <p:sldId id="256" r:id="rId2"/>
    <p:sldId id="266" r:id="rId3"/>
    <p:sldId id="283" r:id="rId4"/>
    <p:sldId id="257" r:id="rId5"/>
    <p:sldId id="278" r:id="rId6"/>
    <p:sldId id="284" r:id="rId7"/>
    <p:sldId id="263" r:id="rId8"/>
    <p:sldId id="282" r:id="rId9"/>
    <p:sldId id="262" r:id="rId10"/>
    <p:sldId id="260" r:id="rId11"/>
    <p:sldId id="258" r:id="rId12"/>
    <p:sldId id="261" r:id="rId13"/>
    <p:sldId id="269" r:id="rId14"/>
    <p:sldId id="265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727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910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7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0683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185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08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5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2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1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9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7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4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500" y="5012594"/>
            <a:ext cx="8606527" cy="129955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l"/>
            <a:r>
              <a:rPr lang="en-US" sz="3200" i="1" dirty="0">
                <a:solidFill>
                  <a:schemeClr val="tx1"/>
                </a:solidFill>
              </a:rPr>
              <a:t>To High School and Beyond! </a:t>
            </a:r>
            <a:br>
              <a:rPr lang="en-US" sz="3200" i="1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							               – Grad </a:t>
            </a:r>
            <a:r>
              <a:rPr lang="en-US" sz="3200" i="1" dirty="0" err="1">
                <a:solidFill>
                  <a:schemeClr val="tx1"/>
                </a:solidFill>
              </a:rPr>
              <a:t>Lightyear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21308" y="1447799"/>
            <a:ext cx="3140765" cy="5410201"/>
            <a:chOff x="7930243" y="0"/>
            <a:chExt cx="2541814" cy="3915961"/>
          </a:xfrm>
        </p:grpSpPr>
        <p:sp>
          <p:nvSpPr>
            <p:cNvPr id="6" name="Rectangle 5"/>
            <p:cNvSpPr/>
            <p:nvPr/>
          </p:nvSpPr>
          <p:spPr>
            <a:xfrm>
              <a:off x="7930243" y="0"/>
              <a:ext cx="2541814" cy="4136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243" y="284798"/>
              <a:ext cx="2541814" cy="36311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370" y="303867"/>
              <a:ext cx="602116" cy="33248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9718">
            <a:off x="8513926" y="4059300"/>
            <a:ext cx="1490295" cy="758696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439614" y="756273"/>
            <a:ext cx="6910251" cy="2222683"/>
            <a:chOff x="106930629" y="106629036"/>
            <a:chExt cx="6683571" cy="211540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0629" y="106629036"/>
              <a:ext cx="6683571" cy="2078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7911392" y="107887008"/>
              <a:ext cx="3023616" cy="857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1861600" y="107387136"/>
              <a:ext cx="1706880" cy="402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42511" y="2191391"/>
            <a:ext cx="39957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en-US" altLang="en-US" sz="5000" b="1" i="1" dirty="0">
                <a:solidFill>
                  <a:srgbClr val="E66F34"/>
                </a:solidFill>
                <a:latin typeface="Baskerville Old Face" panose="02020602080505020303" pitchFamily="18" charset="0"/>
              </a:rPr>
              <a:t>5</a:t>
            </a:r>
            <a:r>
              <a:rPr kumimoji="0" lang="en-US" altLang="en-US" sz="5000" b="1" i="1" u="none" strike="noStrike" cap="none" normalizeH="0" baseline="0" dirty="0" smtClean="0">
                <a:ln>
                  <a:noFill/>
                </a:ln>
                <a:solidFill>
                  <a:srgbClr val="E66F34"/>
                </a:solidFill>
                <a:effectLst/>
                <a:latin typeface="Baskerville Old Face" panose="02020602080505020303" pitchFamily="18" charset="0"/>
              </a:rPr>
              <a:t>th </a:t>
            </a:r>
            <a:r>
              <a:rPr kumimoji="0" lang="en-US" altLang="en-US" sz="5000" b="1" i="1" u="none" strike="noStrike" cap="none" normalizeH="0" baseline="0" dirty="0">
                <a:ln>
                  <a:noFill/>
                </a:ln>
                <a:solidFill>
                  <a:srgbClr val="E66F34"/>
                </a:solidFill>
                <a:effectLst/>
                <a:latin typeface="Baskerville Old Face" panose="02020602080505020303" pitchFamily="18" charset="0"/>
              </a:rPr>
              <a:t>Annual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1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2" y="209930"/>
            <a:ext cx="8596668" cy="1078096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29" y="1288026"/>
            <a:ext cx="9292545" cy="52209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70C0"/>
                </a:solidFill>
              </a:rPr>
              <a:t>Listen</a:t>
            </a:r>
            <a:r>
              <a:rPr lang="en-US" sz="2200" dirty="0"/>
              <a:t> carefully to your chaperones.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70C0"/>
                </a:solidFill>
              </a:rPr>
              <a:t>Do not load </a:t>
            </a:r>
            <a:r>
              <a:rPr lang="en-US" sz="2200" dirty="0"/>
              <a:t>until </a:t>
            </a:r>
            <a:r>
              <a:rPr lang="en-US" sz="2200" b="1" dirty="0">
                <a:solidFill>
                  <a:srgbClr val="0070C0"/>
                </a:solidFill>
              </a:rPr>
              <a:t>directed</a:t>
            </a:r>
            <a:r>
              <a:rPr lang="en-US" sz="2200" dirty="0"/>
              <a:t> to do so.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All busses will be full, so </a:t>
            </a:r>
            <a:r>
              <a:rPr lang="en-US" sz="2200" b="1" dirty="0">
                <a:solidFill>
                  <a:srgbClr val="0070C0"/>
                </a:solidFill>
              </a:rPr>
              <a:t>be considerate </a:t>
            </a:r>
            <a:r>
              <a:rPr lang="en-US" sz="2200" dirty="0"/>
              <a:t>of others.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Make sure you load with your </a:t>
            </a:r>
            <a:r>
              <a:rPr lang="en-US" sz="2200" b="1" dirty="0">
                <a:solidFill>
                  <a:srgbClr val="0070C0"/>
                </a:solidFill>
              </a:rPr>
              <a:t>assigned</a:t>
            </a:r>
            <a:r>
              <a:rPr lang="en-US" sz="2200" dirty="0"/>
              <a:t> group - </a:t>
            </a:r>
            <a:r>
              <a:rPr lang="en-US" sz="2200" b="1" dirty="0">
                <a:solidFill>
                  <a:srgbClr val="0070C0"/>
                </a:solidFill>
              </a:rPr>
              <a:t>remember your bus #.</a:t>
            </a:r>
            <a:r>
              <a:rPr lang="en-US" sz="2200" dirty="0"/>
              <a:t>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70C0"/>
                </a:solidFill>
              </a:rPr>
              <a:t>Bus #’s </a:t>
            </a:r>
            <a:r>
              <a:rPr lang="en-US" sz="2200" dirty="0"/>
              <a:t>will be in the </a:t>
            </a:r>
            <a:r>
              <a:rPr lang="en-US" sz="2200" b="1" dirty="0">
                <a:solidFill>
                  <a:srgbClr val="0070C0"/>
                </a:solidFill>
              </a:rPr>
              <a:t>windows</a:t>
            </a:r>
            <a:r>
              <a:rPr lang="en-US" sz="2200" dirty="0"/>
              <a:t> (Bus 1, Bus 2, etc.).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Upon arrival, collect all personal items &amp; wait patiently until dismissed/greeted by Expo staff.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Listen attentively and </a:t>
            </a:r>
            <a:r>
              <a:rPr lang="en-US" sz="2200" b="1" dirty="0">
                <a:solidFill>
                  <a:srgbClr val="0070C0"/>
                </a:solidFill>
              </a:rPr>
              <a:t>follow all directions/instructions</a:t>
            </a:r>
            <a:r>
              <a:rPr lang="en-US" sz="2200" dirty="0"/>
              <a:t>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 bus will </a:t>
            </a:r>
            <a:r>
              <a:rPr lang="en-US" sz="2200" b="1" dirty="0">
                <a:solidFill>
                  <a:srgbClr val="0070C0"/>
                </a:solidFill>
              </a:rPr>
              <a:t>return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after you are </a:t>
            </a:r>
            <a:r>
              <a:rPr lang="en-US" sz="2200" b="1" dirty="0">
                <a:solidFill>
                  <a:srgbClr val="0070C0"/>
                </a:solidFill>
              </a:rPr>
              <a:t>finished </a:t>
            </a:r>
            <a:r>
              <a:rPr lang="en-US" sz="2200" dirty="0"/>
              <a:t>with the Expo. Enjoy!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70" y="748978"/>
            <a:ext cx="2487221" cy="159182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223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9" y="197197"/>
            <a:ext cx="8596668" cy="905093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need to Bring or Leave?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215025"/>
            <a:ext cx="9468465" cy="23019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i="1" dirty="0">
                <a:solidFill>
                  <a:srgbClr val="0070C0"/>
                </a:solidFill>
              </a:rPr>
              <a:t>Bring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Bring a writing utensil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A golf pencil will be provided at the Expo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Cell </a:t>
            </a:r>
            <a:r>
              <a:rPr lang="en-US" sz="2000" b="1" dirty="0"/>
              <a:t>phones - only used if permissible by your staff.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135" y="3910582"/>
            <a:ext cx="946846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Leave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Bags or Backpacks  </a:t>
            </a:r>
          </a:p>
          <a:p>
            <a:pPr marL="1200150" lvl="2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 will receive an Expo bag when you arrive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Outside food and drinks </a:t>
            </a:r>
          </a:p>
          <a:p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5" y="5324426"/>
            <a:ext cx="1443300" cy="1341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00" y="4035842"/>
            <a:ext cx="874166" cy="1288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310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3" y="123536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9" y="1061885"/>
            <a:ext cx="11169445" cy="5004619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Be </a:t>
            </a:r>
            <a:r>
              <a:rPr lang="en-US" sz="2000" b="1" dirty="0">
                <a:solidFill>
                  <a:srgbClr val="CC6600"/>
                </a:solidFill>
              </a:rPr>
              <a:t>respectful</a:t>
            </a:r>
            <a:r>
              <a:rPr lang="en-US" sz="2000" dirty="0"/>
              <a:t> of other students and adults.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Present your </a:t>
            </a:r>
            <a:r>
              <a:rPr lang="en-US" sz="2000" b="1" dirty="0">
                <a:solidFill>
                  <a:srgbClr val="CC6600"/>
                </a:solidFill>
              </a:rPr>
              <a:t>best professional self.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C6600"/>
                </a:solidFill>
              </a:rPr>
              <a:t>Engage</a:t>
            </a:r>
            <a:r>
              <a:rPr lang="en-US" sz="2000" dirty="0"/>
              <a:t> in activities.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C6600"/>
                </a:solidFill>
              </a:rPr>
              <a:t>Interact </a:t>
            </a:r>
            <a:r>
              <a:rPr lang="en-US" sz="2000" dirty="0"/>
              <a:t>with Exhibitors/Vendors.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Be </a:t>
            </a:r>
            <a:r>
              <a:rPr lang="en-US" sz="2000" b="1" dirty="0">
                <a:solidFill>
                  <a:srgbClr val="CC6600"/>
                </a:solidFill>
              </a:rPr>
              <a:t>courteous.</a:t>
            </a:r>
            <a:r>
              <a:rPr lang="en-US" sz="2000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Do not touch or take anything unless permission is </a:t>
            </a:r>
            <a:r>
              <a:rPr lang="en-US" sz="2000" b="1" dirty="0">
                <a:solidFill>
                  <a:srgbClr val="CC6600"/>
                </a:solidFill>
              </a:rPr>
              <a:t>granted</a:t>
            </a:r>
            <a:r>
              <a:rPr lang="en-US" sz="2000" dirty="0"/>
              <a:t> by an adult.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use of </a:t>
            </a:r>
            <a:r>
              <a:rPr lang="en-US" sz="2000" b="1" dirty="0">
                <a:solidFill>
                  <a:srgbClr val="CC6600"/>
                </a:solidFill>
              </a:rPr>
              <a:t>cell phones </a:t>
            </a:r>
            <a:r>
              <a:rPr lang="en-US" sz="2000" dirty="0"/>
              <a:t>and/or electronics devices are prohibited, unless </a:t>
            </a:r>
            <a:r>
              <a:rPr lang="en-US" sz="2000" b="1" dirty="0">
                <a:solidFill>
                  <a:srgbClr val="CC6600"/>
                </a:solidFill>
              </a:rPr>
              <a:t>approved</a:t>
            </a:r>
            <a:r>
              <a:rPr lang="en-US" sz="2000" dirty="0"/>
              <a:t> by your chaperone or Expo personnel.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C6600"/>
                </a:solidFill>
              </a:rPr>
              <a:t>Stay </a:t>
            </a:r>
            <a:r>
              <a:rPr lang="en-US" sz="2000" dirty="0" smtClean="0"/>
              <a:t>with your chaperones at all times.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Ask questions?</a:t>
            </a:r>
            <a:endParaRPr lang="en-US" sz="2000" b="1" dirty="0">
              <a:solidFill>
                <a:srgbClr val="CC66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C6600"/>
                </a:solidFill>
              </a:rPr>
              <a:t>Do not leave </a:t>
            </a:r>
            <a:r>
              <a:rPr lang="en-US" sz="2000" dirty="0"/>
              <a:t>any room you are</a:t>
            </a:r>
            <a:br>
              <a:rPr lang="en-US" sz="2000" dirty="0"/>
            </a:br>
            <a:r>
              <a:rPr lang="en-US" sz="2000" dirty="0"/>
              <a:t>assigned to unless you have </a:t>
            </a:r>
            <a:br>
              <a:rPr lang="en-US" sz="2000" dirty="0"/>
            </a:br>
            <a:r>
              <a:rPr lang="en-US" sz="2000" dirty="0"/>
              <a:t>permission and are </a:t>
            </a:r>
            <a:r>
              <a:rPr lang="en-US" sz="2000" b="1" dirty="0">
                <a:solidFill>
                  <a:srgbClr val="CC6600"/>
                </a:solidFill>
              </a:rPr>
              <a:t>escorted</a:t>
            </a:r>
            <a:r>
              <a:rPr lang="en-US" sz="2000" dirty="0"/>
              <a:t> by </a:t>
            </a:r>
            <a:br>
              <a:rPr lang="en-US" sz="2000" dirty="0"/>
            </a:br>
            <a:r>
              <a:rPr lang="en-US" sz="2000" dirty="0"/>
              <a:t>a chaperone, including the </a:t>
            </a:r>
            <a:r>
              <a:rPr lang="en-US" sz="2000" b="1" dirty="0">
                <a:solidFill>
                  <a:srgbClr val="CC6600"/>
                </a:solidFill>
              </a:rPr>
              <a:t>restroom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Chaperones </a:t>
            </a:r>
            <a:r>
              <a:rPr lang="en-US" sz="2000" dirty="0"/>
              <a:t>will monitor your </a:t>
            </a:r>
            <a:br>
              <a:rPr lang="en-US" sz="2000" dirty="0"/>
            </a:br>
            <a:r>
              <a:rPr lang="en-US" sz="2000" dirty="0"/>
              <a:t>behavior.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Once in the lunchroom, please </a:t>
            </a:r>
            <a:br>
              <a:rPr lang="en-US" sz="2000" dirty="0"/>
            </a:br>
            <a:r>
              <a:rPr lang="en-US" sz="2000" dirty="0"/>
              <a:t>line up in an orderly fashion to get your lunch.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Always pick up after yourself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7" y="5478033"/>
            <a:ext cx="1651819" cy="1379967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75" y="5235003"/>
            <a:ext cx="2166851" cy="146322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317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96" y="-60667"/>
            <a:ext cx="1763728" cy="16892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033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141" y="-48826"/>
            <a:ext cx="6473991" cy="83574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960" y="1258528"/>
            <a:ext cx="7796981" cy="478212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70C0"/>
                </a:solidFill>
              </a:rPr>
              <a:t>Introduce</a:t>
            </a:r>
            <a:r>
              <a:rPr lang="en-US" sz="2900" dirty="0"/>
              <a:t> yourself - “Hello, my name is (first name, last names). It’s nice to meet you.”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During the introduction, extend your hand for a </a:t>
            </a:r>
            <a:r>
              <a:rPr lang="en-US" sz="2900" b="1" dirty="0">
                <a:solidFill>
                  <a:srgbClr val="0070C0"/>
                </a:solidFill>
              </a:rPr>
              <a:t>handshake</a:t>
            </a:r>
            <a:r>
              <a:rPr lang="en-US" sz="2900" dirty="0"/>
              <a:t>. </a:t>
            </a:r>
          </a:p>
          <a:p>
            <a:pPr marL="799963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070C0"/>
                </a:solidFill>
              </a:rPr>
              <a:t>The Proper Handshake:</a:t>
            </a:r>
          </a:p>
          <a:p>
            <a:pPr marL="1371326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b="1" dirty="0"/>
              <a:t>Firm</a:t>
            </a:r>
            <a:r>
              <a:rPr lang="en-US" sz="2600" dirty="0"/>
              <a:t>, but not bone crushing</a:t>
            </a:r>
          </a:p>
          <a:p>
            <a:pPr marL="1371326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Lasts about </a:t>
            </a:r>
            <a:r>
              <a:rPr lang="en-US" sz="2600" b="1" dirty="0"/>
              <a:t>3 seconds</a:t>
            </a:r>
          </a:p>
          <a:p>
            <a:pPr marL="1371326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May be “pumped” </a:t>
            </a:r>
            <a:r>
              <a:rPr lang="en-US" sz="2600" b="1" dirty="0"/>
              <a:t>once </a:t>
            </a:r>
            <a:r>
              <a:rPr lang="en-US" sz="2600" dirty="0"/>
              <a:t>or </a:t>
            </a:r>
            <a:r>
              <a:rPr lang="en-US" sz="2600" b="1" dirty="0"/>
              <a:t>twice</a:t>
            </a:r>
            <a:r>
              <a:rPr lang="en-US" sz="2600" dirty="0"/>
              <a:t> from the elbow</a:t>
            </a:r>
          </a:p>
          <a:p>
            <a:pPr marL="1371326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Is </a:t>
            </a:r>
            <a:r>
              <a:rPr lang="en-US" sz="2600" b="1" dirty="0"/>
              <a:t>released </a:t>
            </a:r>
            <a:r>
              <a:rPr lang="en-US" sz="2600" dirty="0"/>
              <a:t>after the shake, even if the introduction continues</a:t>
            </a:r>
          </a:p>
          <a:p>
            <a:pPr marL="1371326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Includes </a:t>
            </a:r>
            <a:r>
              <a:rPr lang="en-US" sz="2600" b="1" dirty="0"/>
              <a:t>good eye contact </a:t>
            </a:r>
            <a:r>
              <a:rPr lang="en-US" sz="2600" dirty="0"/>
              <a:t>with the other person </a:t>
            </a:r>
          </a:p>
          <a:p>
            <a:pPr marL="799963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9686" y="6233459"/>
            <a:ext cx="870154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ahead &amp; practice with a classmate!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88" y="2562789"/>
            <a:ext cx="2618453" cy="1701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05" y="3923593"/>
            <a:ext cx="1938533" cy="14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9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38" y="212034"/>
            <a:ext cx="8596668" cy="854765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98" y="1233947"/>
            <a:ext cx="8596668" cy="49554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C6600"/>
                </a:solidFill>
              </a:rPr>
              <a:t>Meet your </a:t>
            </a:r>
            <a:r>
              <a:rPr lang="en-US" sz="2000" b="1" dirty="0" smtClean="0">
                <a:solidFill>
                  <a:srgbClr val="CC6600"/>
                </a:solidFill>
              </a:rPr>
              <a:t>chaperones </a:t>
            </a:r>
            <a:r>
              <a:rPr lang="en-US" sz="2000" dirty="0"/>
              <a:t>to get back on the bus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Look for someone holding up your </a:t>
            </a:r>
            <a:r>
              <a:rPr lang="en-US" sz="2000" b="1" dirty="0">
                <a:solidFill>
                  <a:srgbClr val="CC6600"/>
                </a:solidFill>
              </a:rPr>
              <a:t>bus #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C6600"/>
                </a:solidFill>
              </a:rPr>
              <a:t>Place </a:t>
            </a:r>
            <a:r>
              <a:rPr lang="en-US" sz="2000" dirty="0" smtClean="0"/>
              <a:t>your </a:t>
            </a:r>
            <a:r>
              <a:rPr lang="en-US" sz="2000" dirty="0" smtClean="0"/>
              <a:t>completed </a:t>
            </a:r>
            <a:r>
              <a:rPr lang="en-US" sz="2000" b="1" dirty="0" smtClean="0">
                <a:solidFill>
                  <a:srgbClr val="CC6600"/>
                </a:solidFill>
              </a:rPr>
              <a:t>Career Expo booklet</a:t>
            </a:r>
            <a:r>
              <a:rPr lang="en-US" sz="2000" dirty="0" smtClean="0"/>
              <a:t> in your </a:t>
            </a:r>
            <a:r>
              <a:rPr lang="en-US" sz="2000" b="1" dirty="0">
                <a:solidFill>
                  <a:srgbClr val="CC6600"/>
                </a:solidFill>
              </a:rPr>
              <a:t>bag</a:t>
            </a:r>
            <a:r>
              <a:rPr lang="en-US" sz="2000" dirty="0"/>
              <a:t> that may need to be turned in at the school.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Before our final departure, </a:t>
            </a:r>
            <a:r>
              <a:rPr lang="en-US" sz="2000" b="1" dirty="0">
                <a:solidFill>
                  <a:srgbClr val="CC6600"/>
                </a:solidFill>
              </a:rPr>
              <a:t>attendance</a:t>
            </a:r>
            <a:r>
              <a:rPr lang="en-US" sz="2000" dirty="0"/>
              <a:t> will be taken on the bus...not in the hallway.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If a </a:t>
            </a:r>
            <a:r>
              <a:rPr lang="en-US" sz="2000" b="1" dirty="0">
                <a:solidFill>
                  <a:srgbClr val="CC6600"/>
                </a:solidFill>
              </a:rPr>
              <a:t>student is missing</a:t>
            </a:r>
            <a:r>
              <a:rPr lang="en-US" sz="2000" dirty="0"/>
              <a:t>, Expo personnel will be notified immediately.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an exciting day,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your bus ride back to school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1" y="5487003"/>
            <a:ext cx="3887361" cy="140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3072" y="6601130"/>
            <a:ext cx="1974477" cy="290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38" y="349686"/>
            <a:ext cx="8596668" cy="854765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 the…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3072" y="6601130"/>
            <a:ext cx="1974477" cy="290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D:\Dana's Work Stuff\CTE-Signatures\Logos\Career Expo\2017 Logo with Sponso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52" y="1424448"/>
            <a:ext cx="6312310" cy="276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52" y="5095373"/>
            <a:ext cx="2624310" cy="165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733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35" y="159455"/>
            <a:ext cx="8596668" cy="1060173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WCSD Career Expo?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029" y="2010306"/>
            <a:ext cx="9493709" cy="5014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You and 5,000+ 8</a:t>
            </a:r>
            <a:r>
              <a:rPr lang="en-US" sz="2000" i="1" baseline="30000" dirty="0"/>
              <a:t>th</a:t>
            </a:r>
            <a:r>
              <a:rPr lang="en-US" sz="2000" i="1" dirty="0"/>
              <a:t> graders will become “</a:t>
            </a:r>
            <a:r>
              <a:rPr lang="en-US" sz="2000" b="1" i="1" dirty="0">
                <a:solidFill>
                  <a:srgbClr val="CC6600"/>
                </a:solidFill>
              </a:rPr>
              <a:t>Career Aware</a:t>
            </a:r>
            <a:r>
              <a:rPr lang="en-US" sz="2000" b="1" i="1" dirty="0"/>
              <a:t>”. 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You will learn about </a:t>
            </a:r>
            <a:r>
              <a:rPr lang="en-US" sz="2000" b="1" dirty="0">
                <a:solidFill>
                  <a:srgbClr val="CC6600"/>
                </a:solidFill>
              </a:rPr>
              <a:t>high demand jobs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CC6600"/>
                </a:solidFill>
              </a:rPr>
              <a:t>educational opportunities</a:t>
            </a:r>
            <a:r>
              <a:rPr lang="en-US" sz="2000" i="1" dirty="0"/>
              <a:t>. 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You will interact with multiple </a:t>
            </a:r>
            <a:r>
              <a:rPr lang="en-US" sz="2000" b="1" i="1" dirty="0">
                <a:solidFill>
                  <a:srgbClr val="CC6600"/>
                </a:solidFill>
              </a:rPr>
              <a:t>industry</a:t>
            </a:r>
            <a:r>
              <a:rPr lang="en-US" sz="2000" i="1" dirty="0"/>
              <a:t>	through </a:t>
            </a:r>
            <a:r>
              <a:rPr lang="en-US" sz="2000" b="1" i="1" dirty="0">
                <a:solidFill>
                  <a:srgbClr val="CC6600"/>
                </a:solidFill>
              </a:rPr>
              <a:t>hands-on activities</a:t>
            </a:r>
            <a:r>
              <a:rPr lang="en-US" sz="2000" i="1" dirty="0"/>
              <a:t>. 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You will see that the academic, technical, and social skills you are </a:t>
            </a:r>
            <a:r>
              <a:rPr lang="en-US" sz="2000" b="1" i="1" dirty="0">
                <a:solidFill>
                  <a:srgbClr val="CC6600"/>
                </a:solidFill>
              </a:rPr>
              <a:t>learning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rgbClr val="CC6600"/>
                </a:solidFill>
              </a:rPr>
              <a:t>in the classroom </a:t>
            </a:r>
            <a:r>
              <a:rPr lang="en-US" sz="2000" i="1" dirty="0"/>
              <a:t>apply to available careers. 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You will be exposed to </a:t>
            </a:r>
            <a:r>
              <a:rPr lang="en-US" sz="2000" b="1" i="1" dirty="0">
                <a:solidFill>
                  <a:srgbClr val="CC6600"/>
                </a:solidFill>
              </a:rPr>
              <a:t>career opportunities </a:t>
            </a:r>
            <a:r>
              <a:rPr lang="en-US" sz="2000" i="1" dirty="0"/>
              <a:t>that will help make better high school decisions to </a:t>
            </a:r>
            <a:r>
              <a:rPr lang="en-US" sz="2000" b="1" dirty="0">
                <a:solidFill>
                  <a:srgbClr val="CC6600"/>
                </a:solidFill>
              </a:rPr>
              <a:t>best prepare you </a:t>
            </a:r>
            <a:r>
              <a:rPr lang="en-US" sz="2000" i="1" dirty="0"/>
              <a:t>for lifelong success! 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1735" y="1353357"/>
            <a:ext cx="618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It is a unique event where…</a:t>
            </a:r>
          </a:p>
        </p:txBody>
      </p:sp>
      <p:pic>
        <p:nvPicPr>
          <p:cNvPr id="2050" name="Picture 2" descr="A Star Logo -Macaluso- USE THIS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44" y="5832808"/>
            <a:ext cx="3813561" cy="11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5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8" y="385793"/>
            <a:ext cx="4339508" cy="26837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828" y="5387116"/>
            <a:ext cx="7034141" cy="34956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9" y="3223351"/>
            <a:ext cx="8402683" cy="359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3850" y="4094165"/>
            <a:ext cx="1280161" cy="569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Expo Waiting                    Area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725" y="4663441"/>
            <a:ext cx="1314286" cy="1162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656" y="4797118"/>
            <a:ext cx="180952" cy="8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218" y="4673308"/>
            <a:ext cx="647619" cy="11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198" y="3853543"/>
            <a:ext cx="583639" cy="797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577" y="3853543"/>
            <a:ext cx="555138" cy="762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8207" y="4673308"/>
            <a:ext cx="524082" cy="1019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0248" y="6012465"/>
            <a:ext cx="761905" cy="476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9299" y="3827658"/>
            <a:ext cx="2514286" cy="914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1680" y="628372"/>
            <a:ext cx="3409524" cy="1142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3553" y="74855"/>
            <a:ext cx="1590476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8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5" y="94206"/>
            <a:ext cx="8596668" cy="868017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Awaiting…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27" y="2046961"/>
            <a:ext cx="9260211" cy="41545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Intuit Team Building Activity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It’s game time! Learn about personal finance by choosing your own adventure &amp; competing with your classmates &amp; friends.</a:t>
            </a:r>
            <a:endParaRPr lang="en-US" sz="18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Career &amp; Technical Education (CTE) Hands-On Activities</a:t>
            </a:r>
            <a:endParaRPr lang="en-US" sz="2000" b="1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Clr>
                <a:srgbClr val="90C22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Check out Career Tech Education! Participate in hands-on activities to give you an idea of what CTE is all about.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000" b="1" dirty="0">
              <a:solidFill>
                <a:srgbClr val="0070C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44006" y="1085663"/>
            <a:ext cx="3238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CC6600"/>
                </a:solidFill>
              </a:rPr>
              <a:t>Come Experience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72" y="783905"/>
            <a:ext cx="2200864" cy="12630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162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4" y="118201"/>
            <a:ext cx="8596668" cy="868017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Opportunities Awaiting…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54" y="1371272"/>
            <a:ext cx="9507816" cy="52261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Experience the Expo Hall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Interactive Industry/Career &amp; High School </a:t>
            </a:r>
            <a:r>
              <a:rPr lang="en-US" sz="2000" dirty="0" smtClean="0"/>
              <a:t>Signature Academy Tables</a:t>
            </a: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Representatives from Multiple Businesses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Practice </a:t>
            </a:r>
            <a:r>
              <a:rPr lang="en-US" sz="2000" dirty="0" smtClean="0"/>
              <a:t>Interviewing </a:t>
            </a:r>
            <a:r>
              <a:rPr lang="en-US" sz="2000" dirty="0"/>
              <a:t>Skills </a:t>
            </a:r>
            <a:endParaRPr lang="en-US" sz="14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Earn Expo Cash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Trade in </a:t>
            </a:r>
            <a:r>
              <a:rPr lang="en-US" sz="2000" dirty="0" smtClean="0"/>
              <a:t>Expo Cash at </a:t>
            </a:r>
            <a:r>
              <a:rPr lang="en-US" sz="2000" dirty="0"/>
              <a:t>the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Receive a Raffle Ticket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Choose your most interested </a:t>
            </a:r>
            <a:r>
              <a:rPr lang="en-US" sz="1800" dirty="0" smtClean="0"/>
              <a:t>prize </a:t>
            </a:r>
            <a:r>
              <a:rPr lang="en-US" sz="1800" dirty="0"/>
              <a:t>&amp; drop the raffle </a:t>
            </a:r>
            <a:r>
              <a:rPr lang="en-US" sz="1800" dirty="0" smtClean="0"/>
              <a:t>ticket </a:t>
            </a:r>
            <a:r>
              <a:rPr lang="en-US" sz="1800" dirty="0"/>
              <a:t>in the box. </a:t>
            </a:r>
            <a:r>
              <a:rPr lang="en-US" sz="2000" dirty="0"/>
              <a:t> </a:t>
            </a:r>
            <a:endParaRPr lang="en-US" sz="2000" dirty="0" smtClean="0"/>
          </a:p>
          <a:p>
            <a:pPr lvl="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If you win, your prize will be delivered to your school.                   </a:t>
            </a:r>
            <a:endParaRPr lang="en-US" sz="1800" dirty="0"/>
          </a:p>
          <a:p>
            <a:pPr lvl="1"/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47" y="4508093"/>
            <a:ext cx="1879629" cy="560438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64" y="3969473"/>
            <a:ext cx="1100624" cy="14109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Picture 10" descr="Business Archives - Xelo Rome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61" y="599584"/>
            <a:ext cx="2012799" cy="1650496"/>
          </a:xfrm>
          <a:prstGeom prst="rect">
            <a:avLst/>
          </a:prstGeom>
          <a:ln w="57150">
            <a:solidFill>
              <a:schemeClr val="bg1"/>
            </a:solidFill>
            <a:prstDash val="solid"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3181611"/>
            <a:ext cx="2179529" cy="7891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616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37987"/>
            <a:ext cx="8596668" cy="5103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How It Works</a:t>
            </a:r>
            <a:endParaRPr lang="en-US" sz="2400" dirty="0"/>
          </a:p>
          <a:p>
            <a:r>
              <a:rPr lang="en-US" b="1" dirty="0"/>
              <a:t> </a:t>
            </a:r>
            <a:r>
              <a:rPr lang="en-US" b="1" dirty="0" smtClean="0"/>
              <a:t>In </a:t>
            </a:r>
            <a:r>
              <a:rPr lang="en-US" b="1" dirty="0"/>
              <a:t>the Expo Room students will</a:t>
            </a:r>
            <a:r>
              <a:rPr lang="en-US" b="1" dirty="0" smtClean="0"/>
              <a:t>:</a:t>
            </a:r>
            <a:endParaRPr lang="en-US" sz="1400" dirty="0"/>
          </a:p>
          <a:p>
            <a:pPr lvl="1"/>
            <a:r>
              <a:rPr lang="en-US" dirty="0"/>
              <a:t>Choose two companies to “apply” to</a:t>
            </a:r>
            <a:endParaRPr lang="en-US" sz="1400" dirty="0"/>
          </a:p>
          <a:p>
            <a:pPr lvl="1"/>
            <a:r>
              <a:rPr lang="en-US" dirty="0"/>
              <a:t>Approach each company with </a:t>
            </a:r>
            <a:r>
              <a:rPr lang="en-US" b="1" dirty="0"/>
              <a:t>interview sheet</a:t>
            </a:r>
            <a:r>
              <a:rPr lang="en-US" dirty="0"/>
              <a:t> (included in Student </a:t>
            </a:r>
            <a:r>
              <a:rPr lang="en-US" i="1" dirty="0"/>
              <a:t>Expo Booklet</a:t>
            </a:r>
            <a:r>
              <a:rPr lang="en-US" dirty="0"/>
              <a:t>)</a:t>
            </a:r>
            <a:endParaRPr lang="en-US" sz="1400" dirty="0"/>
          </a:p>
          <a:p>
            <a:pPr lvl="1"/>
            <a:r>
              <a:rPr lang="en-US" dirty="0"/>
              <a:t>Engage in a brief interview, ask questions and make some notes</a:t>
            </a:r>
            <a:endParaRPr lang="en-US" sz="1400" dirty="0"/>
          </a:p>
          <a:p>
            <a:pPr lvl="1"/>
            <a:r>
              <a:rPr lang="en-US" dirty="0"/>
              <a:t>D</a:t>
            </a:r>
            <a:r>
              <a:rPr lang="en-US" i="1" dirty="0"/>
              <a:t>emonstrate interviewing tools – handshake, eye contact, be engaged, present your best professional self and </a:t>
            </a:r>
            <a:r>
              <a:rPr lang="en-US" dirty="0"/>
              <a:t>receive </a:t>
            </a:r>
            <a:r>
              <a:rPr lang="en-US" b="1" dirty="0"/>
              <a:t>Expo Cash.</a:t>
            </a:r>
            <a:endParaRPr lang="en-US" sz="1400" dirty="0"/>
          </a:p>
          <a:p>
            <a:pPr lvl="0"/>
            <a:r>
              <a:rPr lang="en-US" b="1" i="1" dirty="0"/>
              <a:t>With cash in hand, enter the Marketplace - </a:t>
            </a:r>
            <a:endParaRPr lang="en-US" sz="1600" dirty="0"/>
          </a:p>
          <a:p>
            <a:pPr lvl="1"/>
            <a:r>
              <a:rPr lang="en-US" dirty="0"/>
              <a:t>Choose </a:t>
            </a:r>
            <a:r>
              <a:rPr lang="en-US" dirty="0" smtClean="0"/>
              <a:t>a </a:t>
            </a:r>
            <a:r>
              <a:rPr lang="en-US" dirty="0"/>
              <a:t>vender to speak with</a:t>
            </a:r>
            <a:endParaRPr lang="en-US" sz="1400" dirty="0"/>
          </a:p>
          <a:p>
            <a:pPr lvl="1"/>
            <a:r>
              <a:rPr lang="en-US" dirty="0"/>
              <a:t>Answer two brief questions about finances </a:t>
            </a:r>
            <a:endParaRPr lang="en-US" sz="1400" dirty="0"/>
          </a:p>
          <a:p>
            <a:pPr lvl="1"/>
            <a:r>
              <a:rPr lang="en-US" dirty="0"/>
              <a:t>“Pay” for </a:t>
            </a:r>
            <a:r>
              <a:rPr lang="en-US" dirty="0" smtClean="0"/>
              <a:t>your </a:t>
            </a:r>
            <a:r>
              <a:rPr lang="en-US" dirty="0"/>
              <a:t>product with Expo Cash and a receive </a:t>
            </a:r>
            <a:r>
              <a:rPr lang="en-US" b="1" dirty="0"/>
              <a:t>Raffle Ticket</a:t>
            </a:r>
            <a:r>
              <a:rPr lang="en-US" dirty="0"/>
              <a:t> (the more cash </a:t>
            </a:r>
            <a:r>
              <a:rPr lang="en-US" dirty="0" smtClean="0"/>
              <a:t>you </a:t>
            </a:r>
            <a:r>
              <a:rPr lang="en-US" dirty="0"/>
              <a:t>have, the more tickets </a:t>
            </a:r>
            <a:r>
              <a:rPr lang="en-US" dirty="0" smtClean="0"/>
              <a:t>you </a:t>
            </a:r>
            <a:r>
              <a:rPr lang="en-US" dirty="0"/>
              <a:t>get!)</a:t>
            </a:r>
            <a:endParaRPr lang="en-US" sz="1400" dirty="0"/>
          </a:p>
          <a:p>
            <a:pPr lvl="1"/>
            <a:r>
              <a:rPr lang="en-US" dirty="0"/>
              <a:t>Choose the prizes </a:t>
            </a:r>
            <a:r>
              <a:rPr lang="en-US" dirty="0" smtClean="0"/>
              <a:t>you </a:t>
            </a:r>
            <a:r>
              <a:rPr lang="en-US" dirty="0"/>
              <a:t>are most interested in winning and drop </a:t>
            </a:r>
            <a:r>
              <a:rPr lang="en-US" dirty="0" smtClean="0"/>
              <a:t>your </a:t>
            </a:r>
            <a:r>
              <a:rPr lang="en-US" dirty="0"/>
              <a:t>raffle tickets in the box</a:t>
            </a:r>
            <a:r>
              <a:rPr lang="en-US" dirty="0" smtClean="0"/>
              <a:t>! Prizes delivered to schools.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78" y="283301"/>
            <a:ext cx="3599180" cy="65468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96" y="937986"/>
            <a:ext cx="2011854" cy="129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247" y="3364296"/>
            <a:ext cx="1049269" cy="12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995" y="153561"/>
            <a:ext cx="8596668" cy="8198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 Team Building Activity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4296" y="1052052"/>
            <a:ext cx="9674942" cy="562405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Come learn about </a:t>
            </a:r>
            <a:r>
              <a:rPr lang="en-US" sz="2000" b="1" u="sng" dirty="0" smtClean="0">
                <a:solidFill>
                  <a:srgbClr val="0070C0"/>
                </a:solidFill>
              </a:rPr>
              <a:t>Personal Finance</a:t>
            </a:r>
            <a:endParaRPr lang="en-US" sz="2000" b="1" u="sng" dirty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Participate in a fast-paced choose your own adventure game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Go through multiple game stations to learn about different areas of personal finance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Talk with other students and facilitators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Follow instructions so everyone has a chance to complete the game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Fill out your scorecard at each game station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Make sure to turn in your feedback card at the end of the game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80" y="338145"/>
            <a:ext cx="1596483" cy="1427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9" t="-8194" r="-2127" b="-1909"/>
          <a:stretch/>
        </p:blipFill>
        <p:spPr>
          <a:xfrm>
            <a:off x="-324466" y="5831328"/>
            <a:ext cx="1652225" cy="1026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6" y="4647156"/>
            <a:ext cx="2210844" cy="22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995" y="153561"/>
            <a:ext cx="8596668" cy="81983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&amp; Technical Education Activities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4296" y="1052052"/>
            <a:ext cx="9674942" cy="562405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Participate in hands-on activities related to CTE classes offered in high school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Rotate through 2 small-group activity stations to explore different career pathways</a:t>
            </a:r>
          </a:p>
        </p:txBody>
      </p:sp>
      <p:pic>
        <p:nvPicPr>
          <p:cNvPr id="7" name="Picture 6" descr="cid:image002.jpg@01D36CE0.2A486CE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330">
            <a:off x="9946150" y="871291"/>
            <a:ext cx="2048611" cy="88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3" y="5687588"/>
            <a:ext cx="2019611" cy="78322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6" y="3720133"/>
            <a:ext cx="2709524" cy="18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21" y="192156"/>
            <a:ext cx="8596668" cy="1007166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 &amp;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" y="1825053"/>
            <a:ext cx="9402417" cy="4251282"/>
          </a:xfrm>
        </p:spPr>
        <p:txBody>
          <a:bodyPr>
            <a:normAutofit/>
          </a:bodyPr>
          <a:lstStyle/>
          <a:p>
            <a:r>
              <a:rPr lang="en-US" sz="2000" dirty="0"/>
              <a:t>Student’s lunch will be </a:t>
            </a:r>
            <a:r>
              <a:rPr lang="en-US" sz="2000" b="1" dirty="0">
                <a:solidFill>
                  <a:srgbClr val="0070C0"/>
                </a:solidFill>
              </a:rPr>
              <a:t>buffet style</a:t>
            </a:r>
            <a:r>
              <a:rPr lang="en-US" sz="2000" dirty="0"/>
              <a:t>. Go through the line and take what you will eat. </a:t>
            </a:r>
          </a:p>
          <a:p>
            <a:endParaRPr lang="en-US" sz="2000" dirty="0"/>
          </a:p>
          <a:p>
            <a:r>
              <a:rPr lang="en-US" sz="2000" dirty="0"/>
              <a:t>Finish your meal &amp; </a:t>
            </a:r>
            <a:r>
              <a:rPr lang="en-US" sz="2000" b="1" dirty="0">
                <a:solidFill>
                  <a:srgbClr val="0070C0"/>
                </a:solidFill>
              </a:rPr>
              <a:t>clean up </a:t>
            </a:r>
            <a:r>
              <a:rPr lang="en-US" sz="2000" dirty="0"/>
              <a:t>your area.</a:t>
            </a:r>
          </a:p>
          <a:p>
            <a:endParaRPr lang="en-US" sz="2800" dirty="0"/>
          </a:p>
          <a:p>
            <a:r>
              <a:rPr lang="en-US" sz="2000" b="1" dirty="0">
                <a:solidFill>
                  <a:srgbClr val="0070C0"/>
                </a:solidFill>
              </a:rPr>
              <a:t>Interact</a:t>
            </a:r>
            <a:r>
              <a:rPr lang="en-US" sz="2000" dirty="0"/>
              <a:t> with others and enjoy the </a:t>
            </a:r>
            <a:br>
              <a:rPr lang="en-US" sz="2000" dirty="0"/>
            </a:br>
            <a:r>
              <a:rPr lang="en-US" sz="2000" dirty="0"/>
              <a:t>hands-on exhibits.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000" dirty="0"/>
              <a:t>Be </a:t>
            </a:r>
            <a:r>
              <a:rPr lang="en-US" sz="2000" b="1" dirty="0">
                <a:solidFill>
                  <a:srgbClr val="0070C0"/>
                </a:solidFill>
              </a:rPr>
              <a:t>respectful</a:t>
            </a:r>
            <a:r>
              <a:rPr lang="en-US" sz="2000" dirty="0"/>
              <a:t> &amp; have </a:t>
            </a:r>
            <a:r>
              <a:rPr lang="en-US" sz="2000" b="1" dirty="0">
                <a:solidFill>
                  <a:srgbClr val="0070C0"/>
                </a:solidFill>
              </a:rPr>
              <a:t>fun</a:t>
            </a:r>
            <a:r>
              <a:rPr lang="en-US" sz="2000" dirty="0"/>
              <a:t>!!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9" y="422788"/>
            <a:ext cx="1297582" cy="1109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3" y="5102858"/>
            <a:ext cx="1951583" cy="126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DIY &lt;strong&gt;Drones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11" y="2937577"/>
            <a:ext cx="2093227" cy="1396182"/>
          </a:xfrm>
          <a:prstGeom prst="rect">
            <a:avLst/>
          </a:prstGeom>
          <a:ln>
            <a:solidFill>
              <a:schemeClr val="bg1"/>
            </a:solidFill>
            <a:prstDash val="dash"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025072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1922</TotalTime>
  <Words>718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Baskerville Old Face</vt:lpstr>
      <vt:lpstr>Calibri</vt:lpstr>
      <vt:lpstr>Trebuchet MS</vt:lpstr>
      <vt:lpstr>Wingdings</vt:lpstr>
      <vt:lpstr>Wingdings 3</vt:lpstr>
      <vt:lpstr>Facet</vt:lpstr>
      <vt:lpstr>PowerPoint Presentation</vt:lpstr>
      <vt:lpstr>What is the WCSD Career Expo?</vt:lpstr>
      <vt:lpstr>PowerPoint Presentation</vt:lpstr>
      <vt:lpstr>Opportunities Awaiting…</vt:lpstr>
      <vt:lpstr>More Opportunities Awaiting…</vt:lpstr>
      <vt:lpstr>PowerPoint Presentation</vt:lpstr>
      <vt:lpstr>Intuit Team Building Activity</vt:lpstr>
      <vt:lpstr>Career &amp; Technical Education Activities</vt:lpstr>
      <vt:lpstr>Lunch &amp; Activities</vt:lpstr>
      <vt:lpstr>Bus Procedures</vt:lpstr>
      <vt:lpstr>What Do I need to Bring or Leave?</vt:lpstr>
      <vt:lpstr>Student Expectations</vt:lpstr>
      <vt:lpstr>Professional Introduction</vt:lpstr>
      <vt:lpstr>Time To Leave</vt:lpstr>
      <vt:lpstr>Thank you for attending the…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‘15 Career Expo</dc:title>
  <dc:creator>Drake, Rachel</dc:creator>
  <cp:lastModifiedBy>Henderson, Julie</cp:lastModifiedBy>
  <cp:revision>149</cp:revision>
  <dcterms:created xsi:type="dcterms:W3CDTF">2015-11-04T18:47:35Z</dcterms:created>
  <dcterms:modified xsi:type="dcterms:W3CDTF">2019-10-23T22:20:07Z</dcterms:modified>
</cp:coreProperties>
</file>