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33" r:id="rId1"/>
  </p:sldMasterIdLst>
  <p:notesMasterIdLst>
    <p:notesMasterId r:id="rId48"/>
  </p:notesMasterIdLst>
  <p:sldIdLst>
    <p:sldId id="276" r:id="rId2"/>
    <p:sldId id="257" r:id="rId3"/>
    <p:sldId id="258" r:id="rId4"/>
    <p:sldId id="352" r:id="rId5"/>
    <p:sldId id="353" r:id="rId6"/>
    <p:sldId id="385" r:id="rId7"/>
    <p:sldId id="346" r:id="rId8"/>
    <p:sldId id="347" r:id="rId9"/>
    <p:sldId id="317" r:id="rId10"/>
    <p:sldId id="318" r:id="rId11"/>
    <p:sldId id="319" r:id="rId12"/>
    <p:sldId id="320" r:id="rId13"/>
    <p:sldId id="321" r:id="rId14"/>
    <p:sldId id="322" r:id="rId15"/>
    <p:sldId id="354" r:id="rId16"/>
    <p:sldId id="378" r:id="rId17"/>
    <p:sldId id="351" r:id="rId18"/>
    <p:sldId id="386" r:id="rId19"/>
    <p:sldId id="382" r:id="rId20"/>
    <p:sldId id="383" r:id="rId21"/>
    <p:sldId id="355" r:id="rId22"/>
    <p:sldId id="387" r:id="rId23"/>
    <p:sldId id="357" r:id="rId24"/>
    <p:sldId id="358" r:id="rId25"/>
    <p:sldId id="388" r:id="rId26"/>
    <p:sldId id="361" r:id="rId27"/>
    <p:sldId id="363" r:id="rId28"/>
    <p:sldId id="328" r:id="rId29"/>
    <p:sldId id="329" r:id="rId30"/>
    <p:sldId id="333" r:id="rId31"/>
    <p:sldId id="334" r:id="rId32"/>
    <p:sldId id="390" r:id="rId33"/>
    <p:sldId id="287" r:id="rId34"/>
    <p:sldId id="366" r:id="rId35"/>
    <p:sldId id="367" r:id="rId36"/>
    <p:sldId id="380" r:id="rId37"/>
    <p:sldId id="368" r:id="rId38"/>
    <p:sldId id="362" r:id="rId39"/>
    <p:sldId id="288" r:id="rId40"/>
    <p:sldId id="290" r:id="rId41"/>
    <p:sldId id="381" r:id="rId42"/>
    <p:sldId id="291" r:id="rId43"/>
    <p:sldId id="298" r:id="rId44"/>
    <p:sldId id="389" r:id="rId45"/>
    <p:sldId id="364" r:id="rId46"/>
    <p:sldId id="365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4719"/>
  </p:normalViewPr>
  <p:slideViewPr>
    <p:cSldViewPr>
      <p:cViewPr varScale="1">
        <p:scale>
          <a:sx n="120" d="100"/>
          <a:sy n="120" d="100"/>
        </p:scale>
        <p:origin x="19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CF9E3-411C-42B3-AB1F-7F3C186B35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0CE10B-FD42-401E-8DB3-5F8033B7BA6E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S. T. R. I. K. E. is our school-wide behavior plan with guiding principles that help us in our choices and actions. These guiding principles </a:t>
          </a:r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can help you determine your goals and values. 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3DABC0-DCDD-4198-959B-F1C19EF5DE8A}" type="parTrans" cxnId="{4F024833-CEE0-4182-8FB9-06F2158C648E}">
      <dgm:prSet/>
      <dgm:spPr/>
      <dgm:t>
        <a:bodyPr/>
        <a:lstStyle/>
        <a:p>
          <a:endParaRPr lang="en-US"/>
        </a:p>
      </dgm:t>
    </dgm:pt>
    <dgm:pt modelId="{47B4B915-CFBC-4AB4-9FB4-7C9B2B8AD8E5}" type="sibTrans" cxnId="{4F024833-CEE0-4182-8FB9-06F2158C648E}">
      <dgm:prSet/>
      <dgm:spPr/>
      <dgm:t>
        <a:bodyPr/>
        <a:lstStyle/>
        <a:p>
          <a:endParaRPr lang="en-US"/>
        </a:p>
      </dgm:t>
    </dgm:pt>
    <dgm:pt modelId="{9B7C515C-9F39-4DE9-8C73-816AE0D93B19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We use the S. T. R. I. K. E. matrix to help create a positive, predictable and consistent safe learning environment for all students.</a:t>
          </a:r>
        </a:p>
      </dgm:t>
    </dgm:pt>
    <dgm:pt modelId="{59072C9F-D851-4A97-A4CA-62E31C1772E4}" type="parTrans" cxnId="{CF94ACC2-3441-4B92-8A2E-F52E9597BE64}">
      <dgm:prSet/>
      <dgm:spPr/>
      <dgm:t>
        <a:bodyPr/>
        <a:lstStyle/>
        <a:p>
          <a:endParaRPr lang="en-US"/>
        </a:p>
      </dgm:t>
    </dgm:pt>
    <dgm:pt modelId="{5B918949-9762-46FE-95FE-BD04491D97CC}" type="sibTrans" cxnId="{CF94ACC2-3441-4B92-8A2E-F52E9597BE64}">
      <dgm:prSet/>
      <dgm:spPr/>
      <dgm:t>
        <a:bodyPr/>
        <a:lstStyle/>
        <a:p>
          <a:endParaRPr lang="en-US"/>
        </a:p>
      </dgm:t>
    </dgm:pt>
    <dgm:pt modelId="{E8497890-B126-4BDE-B48E-BCEA68CC47A4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The teachers and staff at Depoali Middle School will be teaching and reinforcing these guiding principles throughout year. </a:t>
          </a:r>
        </a:p>
      </dgm:t>
    </dgm:pt>
    <dgm:pt modelId="{CAA45863-60B3-4F8A-A2DE-71A33305C753}" type="parTrans" cxnId="{F9A6124E-0D7D-45EB-AF47-9090E0848340}">
      <dgm:prSet/>
      <dgm:spPr/>
      <dgm:t>
        <a:bodyPr/>
        <a:lstStyle/>
        <a:p>
          <a:endParaRPr lang="en-US"/>
        </a:p>
      </dgm:t>
    </dgm:pt>
    <dgm:pt modelId="{25F7A28E-AC1E-41C8-8AE7-5F2930BD9A2A}" type="sibTrans" cxnId="{F9A6124E-0D7D-45EB-AF47-9090E0848340}">
      <dgm:prSet/>
      <dgm:spPr/>
      <dgm:t>
        <a:bodyPr/>
        <a:lstStyle/>
        <a:p>
          <a:endParaRPr lang="en-US"/>
        </a:p>
      </dgm:t>
    </dgm:pt>
    <dgm:pt modelId="{2A0B3881-A430-4BF0-8067-6578BED7B4BF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You will participate in reflection assignments and activities to help you build you character and reinforce your values through the guiding principles in the S.T.R.I.K.E. matrix. </a:t>
          </a:r>
        </a:p>
      </dgm:t>
    </dgm:pt>
    <dgm:pt modelId="{CE2A49E9-BE9F-4582-B6A2-AFE44D1B75A2}" type="parTrans" cxnId="{DDDBC7CC-8CCE-488F-A1B7-83761B8F5B17}">
      <dgm:prSet/>
      <dgm:spPr/>
      <dgm:t>
        <a:bodyPr/>
        <a:lstStyle/>
        <a:p>
          <a:endParaRPr lang="en-US"/>
        </a:p>
      </dgm:t>
    </dgm:pt>
    <dgm:pt modelId="{B2832A1C-6F67-45EA-9E0A-8807A0355456}" type="sibTrans" cxnId="{DDDBC7CC-8CCE-488F-A1B7-83761B8F5B17}">
      <dgm:prSet/>
      <dgm:spPr/>
      <dgm:t>
        <a:bodyPr/>
        <a:lstStyle/>
        <a:p>
          <a:endParaRPr lang="en-US"/>
        </a:p>
      </dgm:t>
    </dgm:pt>
    <dgm:pt modelId="{70CE68E5-62AF-C741-B923-A5D5681E32FC}" type="pres">
      <dgm:prSet presAssocID="{168CF9E3-411C-42B3-AB1F-7F3C186B35D2}" presName="linear" presStyleCnt="0">
        <dgm:presLayoutVars>
          <dgm:animLvl val="lvl"/>
          <dgm:resizeHandles val="exact"/>
        </dgm:presLayoutVars>
      </dgm:prSet>
      <dgm:spPr/>
    </dgm:pt>
    <dgm:pt modelId="{AAD3F746-79E0-9546-961F-072EB4894291}" type="pres">
      <dgm:prSet presAssocID="{D70CE10B-FD42-401E-8DB3-5F8033B7BA6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EC58918-04EB-F643-9502-92BCBA57C665}" type="pres">
      <dgm:prSet presAssocID="{47B4B915-CFBC-4AB4-9FB4-7C9B2B8AD8E5}" presName="spacer" presStyleCnt="0"/>
      <dgm:spPr/>
    </dgm:pt>
    <dgm:pt modelId="{4A153CBD-28F1-CA4D-88F4-18BCDD00E868}" type="pres">
      <dgm:prSet presAssocID="{9B7C515C-9F39-4DE9-8C73-816AE0D93B1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D72E880-B6B8-C44E-9E4A-FD7F6EB60F9F}" type="pres">
      <dgm:prSet presAssocID="{5B918949-9762-46FE-95FE-BD04491D97CC}" presName="spacer" presStyleCnt="0"/>
      <dgm:spPr/>
    </dgm:pt>
    <dgm:pt modelId="{842F1934-91F1-754E-B2C3-FBC68A72A4F8}" type="pres">
      <dgm:prSet presAssocID="{E8497890-B126-4BDE-B48E-BCEA68CC47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449DA2-C84F-F84C-97F6-8BEA5B89078D}" type="pres">
      <dgm:prSet presAssocID="{25F7A28E-AC1E-41C8-8AE7-5F2930BD9A2A}" presName="spacer" presStyleCnt="0"/>
      <dgm:spPr/>
    </dgm:pt>
    <dgm:pt modelId="{62877061-B6B4-CB41-B294-579645EB20AD}" type="pres">
      <dgm:prSet presAssocID="{2A0B3881-A430-4BF0-8067-6578BED7B4B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5172E24-9007-604F-B07F-E017DB4B16C6}" type="presOf" srcId="{E8497890-B126-4BDE-B48E-BCEA68CC47A4}" destId="{842F1934-91F1-754E-B2C3-FBC68A72A4F8}" srcOrd="0" destOrd="0" presId="urn:microsoft.com/office/officeart/2005/8/layout/vList2"/>
    <dgm:cxn modelId="{7DC9D92D-5976-E74A-88D4-870076B01197}" type="presOf" srcId="{9B7C515C-9F39-4DE9-8C73-816AE0D93B19}" destId="{4A153CBD-28F1-CA4D-88F4-18BCDD00E868}" srcOrd="0" destOrd="0" presId="urn:microsoft.com/office/officeart/2005/8/layout/vList2"/>
    <dgm:cxn modelId="{4F024833-CEE0-4182-8FB9-06F2158C648E}" srcId="{168CF9E3-411C-42B3-AB1F-7F3C186B35D2}" destId="{D70CE10B-FD42-401E-8DB3-5F8033B7BA6E}" srcOrd="0" destOrd="0" parTransId="{EE3DABC0-DCDD-4198-959B-F1C19EF5DE8A}" sibTransId="{47B4B915-CFBC-4AB4-9FB4-7C9B2B8AD8E5}"/>
    <dgm:cxn modelId="{F9A6124E-0D7D-45EB-AF47-9090E0848340}" srcId="{168CF9E3-411C-42B3-AB1F-7F3C186B35D2}" destId="{E8497890-B126-4BDE-B48E-BCEA68CC47A4}" srcOrd="2" destOrd="0" parTransId="{CAA45863-60B3-4F8A-A2DE-71A33305C753}" sibTransId="{25F7A28E-AC1E-41C8-8AE7-5F2930BD9A2A}"/>
    <dgm:cxn modelId="{DF152974-2692-AB41-9F56-6F646365135A}" type="presOf" srcId="{168CF9E3-411C-42B3-AB1F-7F3C186B35D2}" destId="{70CE68E5-62AF-C741-B923-A5D5681E32FC}" srcOrd="0" destOrd="0" presId="urn:microsoft.com/office/officeart/2005/8/layout/vList2"/>
    <dgm:cxn modelId="{C5060C88-C3C7-5B42-BF06-23856FB97C0B}" type="presOf" srcId="{2A0B3881-A430-4BF0-8067-6578BED7B4BF}" destId="{62877061-B6B4-CB41-B294-579645EB20AD}" srcOrd="0" destOrd="0" presId="urn:microsoft.com/office/officeart/2005/8/layout/vList2"/>
    <dgm:cxn modelId="{39C9F4AF-FC23-4C4A-A346-FF166A97D1EB}" type="presOf" srcId="{D70CE10B-FD42-401E-8DB3-5F8033B7BA6E}" destId="{AAD3F746-79E0-9546-961F-072EB4894291}" srcOrd="0" destOrd="0" presId="urn:microsoft.com/office/officeart/2005/8/layout/vList2"/>
    <dgm:cxn modelId="{CF94ACC2-3441-4B92-8A2E-F52E9597BE64}" srcId="{168CF9E3-411C-42B3-AB1F-7F3C186B35D2}" destId="{9B7C515C-9F39-4DE9-8C73-816AE0D93B19}" srcOrd="1" destOrd="0" parTransId="{59072C9F-D851-4A97-A4CA-62E31C1772E4}" sibTransId="{5B918949-9762-46FE-95FE-BD04491D97CC}"/>
    <dgm:cxn modelId="{DDDBC7CC-8CCE-488F-A1B7-83761B8F5B17}" srcId="{168CF9E3-411C-42B3-AB1F-7F3C186B35D2}" destId="{2A0B3881-A430-4BF0-8067-6578BED7B4BF}" srcOrd="3" destOrd="0" parTransId="{CE2A49E9-BE9F-4582-B6A2-AFE44D1B75A2}" sibTransId="{B2832A1C-6F67-45EA-9E0A-8807A0355456}"/>
    <dgm:cxn modelId="{78166CD0-E1EC-9E44-BD53-0620CDADE3B9}" type="presParOf" srcId="{70CE68E5-62AF-C741-B923-A5D5681E32FC}" destId="{AAD3F746-79E0-9546-961F-072EB4894291}" srcOrd="0" destOrd="0" presId="urn:microsoft.com/office/officeart/2005/8/layout/vList2"/>
    <dgm:cxn modelId="{F0E8A8D5-BFFC-EF45-83C1-0E63156C62A3}" type="presParOf" srcId="{70CE68E5-62AF-C741-B923-A5D5681E32FC}" destId="{7EC58918-04EB-F643-9502-92BCBA57C665}" srcOrd="1" destOrd="0" presId="urn:microsoft.com/office/officeart/2005/8/layout/vList2"/>
    <dgm:cxn modelId="{88473224-01CA-B944-B1E7-23260DDB8A0A}" type="presParOf" srcId="{70CE68E5-62AF-C741-B923-A5D5681E32FC}" destId="{4A153CBD-28F1-CA4D-88F4-18BCDD00E868}" srcOrd="2" destOrd="0" presId="urn:microsoft.com/office/officeart/2005/8/layout/vList2"/>
    <dgm:cxn modelId="{96CD9B6B-D9CE-3D4F-89B6-FEDCE8D479B7}" type="presParOf" srcId="{70CE68E5-62AF-C741-B923-A5D5681E32FC}" destId="{2D72E880-B6B8-C44E-9E4A-FD7F6EB60F9F}" srcOrd="3" destOrd="0" presId="urn:microsoft.com/office/officeart/2005/8/layout/vList2"/>
    <dgm:cxn modelId="{96ED4E0A-41AD-5F41-9B37-FC5E6598F7D9}" type="presParOf" srcId="{70CE68E5-62AF-C741-B923-A5D5681E32FC}" destId="{842F1934-91F1-754E-B2C3-FBC68A72A4F8}" srcOrd="4" destOrd="0" presId="urn:microsoft.com/office/officeart/2005/8/layout/vList2"/>
    <dgm:cxn modelId="{03B7BB37-1082-0C4E-8B66-4D9AEBA6F36A}" type="presParOf" srcId="{70CE68E5-62AF-C741-B923-A5D5681E32FC}" destId="{7E449DA2-C84F-F84C-97F6-8BEA5B89078D}" srcOrd="5" destOrd="0" presId="urn:microsoft.com/office/officeart/2005/8/layout/vList2"/>
    <dgm:cxn modelId="{20A4A047-04D1-B741-B50F-E0E267790CAC}" type="presParOf" srcId="{70CE68E5-62AF-C741-B923-A5D5681E32FC}" destId="{62877061-B6B4-CB41-B294-579645EB20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FFA12D-1FBD-41E0-B06C-5B9FEE28C7A1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2120CE-CE3F-42F6-9C92-FA849DEA6C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Teachers and administrators reserve the right to confiscate a student</a:t>
          </a:r>
          <a:r>
            <a:rPr lang="ja-JP"/>
            <a:t>’</a:t>
          </a:r>
          <a:r>
            <a:rPr lang="en-US"/>
            <a:t>s electronic device if it is interfering with curriculum/instruction. </a:t>
          </a:r>
        </a:p>
      </dgm:t>
    </dgm:pt>
    <dgm:pt modelId="{2046B884-21F7-475B-A0AE-DB2078EC19DB}" type="parTrans" cxnId="{4B772B7D-8C27-4E8E-9CE8-08756D7F4B5A}">
      <dgm:prSet/>
      <dgm:spPr/>
      <dgm:t>
        <a:bodyPr/>
        <a:lstStyle/>
        <a:p>
          <a:endParaRPr lang="en-US"/>
        </a:p>
      </dgm:t>
    </dgm:pt>
    <dgm:pt modelId="{767BCA8F-D627-4135-9918-5BE74A0B8D22}" type="sibTrans" cxnId="{4B772B7D-8C27-4E8E-9CE8-08756D7F4B5A}">
      <dgm:prSet/>
      <dgm:spPr/>
      <dgm:t>
        <a:bodyPr/>
        <a:lstStyle/>
        <a:p>
          <a:endParaRPr lang="en-US"/>
        </a:p>
      </dgm:t>
    </dgm:pt>
    <dgm:pt modelId="{08384F8D-0A68-4EEE-B152-2CE72A8757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Electronic devices shall not be brought into classrooms during assessments, semester exams, or other testing situations. </a:t>
          </a:r>
        </a:p>
      </dgm:t>
    </dgm:pt>
    <dgm:pt modelId="{228556B6-26FC-44B3-BCDB-4CC0A2754265}" type="parTrans" cxnId="{5417D9CB-CC63-4A0A-A3CC-A86AD3F2A1E9}">
      <dgm:prSet/>
      <dgm:spPr/>
      <dgm:t>
        <a:bodyPr/>
        <a:lstStyle/>
        <a:p>
          <a:endParaRPr lang="en-US"/>
        </a:p>
      </dgm:t>
    </dgm:pt>
    <dgm:pt modelId="{9B561742-18D7-45C2-AF59-185F1F61C690}" type="sibTrans" cxnId="{5417D9CB-CC63-4A0A-A3CC-A86AD3F2A1E9}">
      <dgm:prSet/>
      <dgm:spPr/>
      <dgm:t>
        <a:bodyPr/>
        <a:lstStyle/>
        <a:p>
          <a:endParaRPr lang="en-US"/>
        </a:p>
      </dgm:t>
    </dgm:pt>
    <dgm:pt modelId="{6A2ECB67-1421-4101-AACB-0795840A9D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u="none" dirty="0">
              <a:solidFill>
                <a:srgbClr val="FF0000"/>
              </a:solidFill>
            </a:rPr>
            <a:t>Cell phones are to be "off and away" in lockers throughout the school day</a:t>
          </a:r>
          <a:r>
            <a:rPr lang="en-US" b="1" i="0" u="none">
              <a:solidFill>
                <a:srgbClr val="FF0000"/>
              </a:solidFill>
            </a:rPr>
            <a:t>. Students </a:t>
          </a:r>
          <a:r>
            <a:rPr lang="en-US" b="1" i="0" u="none" dirty="0">
              <a:solidFill>
                <a:srgbClr val="FF0000"/>
              </a:solidFill>
            </a:rPr>
            <a:t>may access cell phones during lunch if they adhere to WCSD policy.</a:t>
          </a:r>
          <a:endParaRPr lang="en-US" b="1" dirty="0">
            <a:solidFill>
              <a:srgbClr val="FF0000"/>
            </a:solidFill>
          </a:endParaRPr>
        </a:p>
      </dgm:t>
    </dgm:pt>
    <dgm:pt modelId="{BD9BAD85-919F-4F45-800F-66E2F559630F}" type="parTrans" cxnId="{994E0F40-BF98-425F-B71C-69DB916B9B4C}">
      <dgm:prSet/>
      <dgm:spPr/>
      <dgm:t>
        <a:bodyPr/>
        <a:lstStyle/>
        <a:p>
          <a:endParaRPr lang="en-US"/>
        </a:p>
      </dgm:t>
    </dgm:pt>
    <dgm:pt modelId="{FD915371-B545-472B-8C39-BE536F23A1C2}" type="sibTrans" cxnId="{994E0F40-BF98-425F-B71C-69DB916B9B4C}">
      <dgm:prSet/>
      <dgm:spPr/>
      <dgm:t>
        <a:bodyPr/>
        <a:lstStyle/>
        <a:p>
          <a:endParaRPr lang="en-US"/>
        </a:p>
      </dgm:t>
    </dgm:pt>
    <dgm:pt modelId="{D785CAB8-EEE1-4D28-A85A-7E93BA343B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Students must have explicit and direct instruction from their teacher to use electronic devices including ear buds. </a:t>
          </a:r>
        </a:p>
      </dgm:t>
    </dgm:pt>
    <dgm:pt modelId="{96CD6EED-0E6E-4392-9237-EEC8BD9D2C6B}" type="parTrans" cxnId="{1FEDB6B9-523B-426E-A862-EE58911F6ECA}">
      <dgm:prSet/>
      <dgm:spPr/>
      <dgm:t>
        <a:bodyPr/>
        <a:lstStyle/>
        <a:p>
          <a:endParaRPr lang="en-US"/>
        </a:p>
      </dgm:t>
    </dgm:pt>
    <dgm:pt modelId="{B835B909-5ED0-46DA-AAE7-10F25D2A9577}" type="sibTrans" cxnId="{1FEDB6B9-523B-426E-A862-EE58911F6ECA}">
      <dgm:prSet/>
      <dgm:spPr/>
      <dgm:t>
        <a:bodyPr/>
        <a:lstStyle/>
        <a:p>
          <a:endParaRPr lang="en-US"/>
        </a:p>
      </dgm:t>
    </dgm:pt>
    <dgm:pt modelId="{07598573-21BE-DF44-9CEF-CD6DED24AA02}" type="pres">
      <dgm:prSet presAssocID="{B6FFA12D-1FBD-41E0-B06C-5B9FEE28C7A1}" presName="vert0" presStyleCnt="0">
        <dgm:presLayoutVars>
          <dgm:dir/>
          <dgm:animOne val="branch"/>
          <dgm:animLvl val="lvl"/>
        </dgm:presLayoutVars>
      </dgm:prSet>
      <dgm:spPr/>
    </dgm:pt>
    <dgm:pt modelId="{AE89FB15-9EF7-1643-B5F1-DF42BCD0989E}" type="pres">
      <dgm:prSet presAssocID="{E62120CE-CE3F-42F6-9C92-FA849DEA6CFD}" presName="thickLine" presStyleLbl="alignNode1" presStyleIdx="0" presStyleCnt="4"/>
      <dgm:spPr/>
    </dgm:pt>
    <dgm:pt modelId="{5AC95970-9087-8448-9E2E-E20693B92295}" type="pres">
      <dgm:prSet presAssocID="{E62120CE-CE3F-42F6-9C92-FA849DEA6CFD}" presName="horz1" presStyleCnt="0"/>
      <dgm:spPr/>
    </dgm:pt>
    <dgm:pt modelId="{45733E60-0C17-1849-9465-4C45C70757E1}" type="pres">
      <dgm:prSet presAssocID="{E62120CE-CE3F-42F6-9C92-FA849DEA6CFD}" presName="tx1" presStyleLbl="revTx" presStyleIdx="0" presStyleCnt="4"/>
      <dgm:spPr/>
    </dgm:pt>
    <dgm:pt modelId="{81A19BB7-809D-104F-A71A-7F30CF4E9D5D}" type="pres">
      <dgm:prSet presAssocID="{E62120CE-CE3F-42F6-9C92-FA849DEA6CFD}" presName="vert1" presStyleCnt="0"/>
      <dgm:spPr/>
    </dgm:pt>
    <dgm:pt modelId="{5E19A5C3-FCA8-E14A-8F48-B779FD17C086}" type="pres">
      <dgm:prSet presAssocID="{08384F8D-0A68-4EEE-B152-2CE72A875752}" presName="thickLine" presStyleLbl="alignNode1" presStyleIdx="1" presStyleCnt="4"/>
      <dgm:spPr/>
    </dgm:pt>
    <dgm:pt modelId="{366DDBA2-4541-1045-8347-419EF5AD7B75}" type="pres">
      <dgm:prSet presAssocID="{08384F8D-0A68-4EEE-B152-2CE72A875752}" presName="horz1" presStyleCnt="0"/>
      <dgm:spPr/>
    </dgm:pt>
    <dgm:pt modelId="{934E8415-78A8-3E40-B0CD-9AEB2E5F779C}" type="pres">
      <dgm:prSet presAssocID="{08384F8D-0A68-4EEE-B152-2CE72A875752}" presName="tx1" presStyleLbl="revTx" presStyleIdx="1" presStyleCnt="4"/>
      <dgm:spPr/>
    </dgm:pt>
    <dgm:pt modelId="{D59F5163-16F0-1E40-AD70-945A05D52CE6}" type="pres">
      <dgm:prSet presAssocID="{08384F8D-0A68-4EEE-B152-2CE72A875752}" presName="vert1" presStyleCnt="0"/>
      <dgm:spPr/>
    </dgm:pt>
    <dgm:pt modelId="{D00FE0CE-4DE6-DF40-A6EF-01AEB82E40CC}" type="pres">
      <dgm:prSet presAssocID="{6A2ECB67-1421-4101-AACB-0795840A9D13}" presName="thickLine" presStyleLbl="alignNode1" presStyleIdx="2" presStyleCnt="4"/>
      <dgm:spPr/>
    </dgm:pt>
    <dgm:pt modelId="{7DFD7EEE-728C-8D4D-A16A-14B99DE87AFB}" type="pres">
      <dgm:prSet presAssocID="{6A2ECB67-1421-4101-AACB-0795840A9D13}" presName="horz1" presStyleCnt="0"/>
      <dgm:spPr/>
    </dgm:pt>
    <dgm:pt modelId="{435EEA24-8F09-744F-A2FE-494CE2E2EF1A}" type="pres">
      <dgm:prSet presAssocID="{6A2ECB67-1421-4101-AACB-0795840A9D13}" presName="tx1" presStyleLbl="revTx" presStyleIdx="2" presStyleCnt="4"/>
      <dgm:spPr/>
    </dgm:pt>
    <dgm:pt modelId="{0A77BF72-EA3B-F94A-9FBA-6299596E68CA}" type="pres">
      <dgm:prSet presAssocID="{6A2ECB67-1421-4101-AACB-0795840A9D13}" presName="vert1" presStyleCnt="0"/>
      <dgm:spPr/>
    </dgm:pt>
    <dgm:pt modelId="{B72E90B7-1E70-6D41-956B-B0E6C21FA269}" type="pres">
      <dgm:prSet presAssocID="{D785CAB8-EEE1-4D28-A85A-7E93BA343B21}" presName="thickLine" presStyleLbl="alignNode1" presStyleIdx="3" presStyleCnt="4"/>
      <dgm:spPr/>
    </dgm:pt>
    <dgm:pt modelId="{F0F9EA83-F410-6841-BC93-C26E47BD3A29}" type="pres">
      <dgm:prSet presAssocID="{D785CAB8-EEE1-4D28-A85A-7E93BA343B21}" presName="horz1" presStyleCnt="0"/>
      <dgm:spPr/>
    </dgm:pt>
    <dgm:pt modelId="{35E498C5-1937-274B-9948-71D8FE448085}" type="pres">
      <dgm:prSet presAssocID="{D785CAB8-EEE1-4D28-A85A-7E93BA343B21}" presName="tx1" presStyleLbl="revTx" presStyleIdx="3" presStyleCnt="4"/>
      <dgm:spPr/>
    </dgm:pt>
    <dgm:pt modelId="{83722A44-AE37-B742-98E3-40D55B6BC51D}" type="pres">
      <dgm:prSet presAssocID="{D785CAB8-EEE1-4D28-A85A-7E93BA343B21}" presName="vert1" presStyleCnt="0"/>
      <dgm:spPr/>
    </dgm:pt>
  </dgm:ptLst>
  <dgm:cxnLst>
    <dgm:cxn modelId="{3EDD6713-9DBC-334C-B611-087AFF901B3F}" type="presOf" srcId="{D785CAB8-EEE1-4D28-A85A-7E93BA343B21}" destId="{35E498C5-1937-274B-9948-71D8FE448085}" srcOrd="0" destOrd="0" presId="urn:microsoft.com/office/officeart/2008/layout/LinedList"/>
    <dgm:cxn modelId="{3C4B181F-AD47-A04F-BA5E-96C8590DF2EF}" type="presOf" srcId="{B6FFA12D-1FBD-41E0-B06C-5B9FEE28C7A1}" destId="{07598573-21BE-DF44-9CEF-CD6DED24AA02}" srcOrd="0" destOrd="0" presId="urn:microsoft.com/office/officeart/2008/layout/LinedList"/>
    <dgm:cxn modelId="{55B69C21-7818-0046-822A-505452447E61}" type="presOf" srcId="{E62120CE-CE3F-42F6-9C92-FA849DEA6CFD}" destId="{45733E60-0C17-1849-9465-4C45C70757E1}" srcOrd="0" destOrd="0" presId="urn:microsoft.com/office/officeart/2008/layout/LinedList"/>
    <dgm:cxn modelId="{994E0F40-BF98-425F-B71C-69DB916B9B4C}" srcId="{B6FFA12D-1FBD-41E0-B06C-5B9FEE28C7A1}" destId="{6A2ECB67-1421-4101-AACB-0795840A9D13}" srcOrd="2" destOrd="0" parTransId="{BD9BAD85-919F-4F45-800F-66E2F559630F}" sibTransId="{FD915371-B545-472B-8C39-BE536F23A1C2}"/>
    <dgm:cxn modelId="{4B772B7D-8C27-4E8E-9CE8-08756D7F4B5A}" srcId="{B6FFA12D-1FBD-41E0-B06C-5B9FEE28C7A1}" destId="{E62120CE-CE3F-42F6-9C92-FA849DEA6CFD}" srcOrd="0" destOrd="0" parTransId="{2046B884-21F7-475B-A0AE-DB2078EC19DB}" sibTransId="{767BCA8F-D627-4135-9918-5BE74A0B8D22}"/>
    <dgm:cxn modelId="{DA9964A6-27FA-5C48-91F8-FBA6ACDD3805}" type="presOf" srcId="{6A2ECB67-1421-4101-AACB-0795840A9D13}" destId="{435EEA24-8F09-744F-A2FE-494CE2E2EF1A}" srcOrd="0" destOrd="0" presId="urn:microsoft.com/office/officeart/2008/layout/LinedList"/>
    <dgm:cxn modelId="{C14EEFB0-12C9-D64E-88BA-31B8DA508111}" type="presOf" srcId="{08384F8D-0A68-4EEE-B152-2CE72A875752}" destId="{934E8415-78A8-3E40-B0CD-9AEB2E5F779C}" srcOrd="0" destOrd="0" presId="urn:microsoft.com/office/officeart/2008/layout/LinedList"/>
    <dgm:cxn modelId="{1FEDB6B9-523B-426E-A862-EE58911F6ECA}" srcId="{B6FFA12D-1FBD-41E0-B06C-5B9FEE28C7A1}" destId="{D785CAB8-EEE1-4D28-A85A-7E93BA343B21}" srcOrd="3" destOrd="0" parTransId="{96CD6EED-0E6E-4392-9237-EEC8BD9D2C6B}" sibTransId="{B835B909-5ED0-46DA-AAE7-10F25D2A9577}"/>
    <dgm:cxn modelId="{5417D9CB-CC63-4A0A-A3CC-A86AD3F2A1E9}" srcId="{B6FFA12D-1FBD-41E0-B06C-5B9FEE28C7A1}" destId="{08384F8D-0A68-4EEE-B152-2CE72A875752}" srcOrd="1" destOrd="0" parTransId="{228556B6-26FC-44B3-BCDB-4CC0A2754265}" sibTransId="{9B561742-18D7-45C2-AF59-185F1F61C690}"/>
    <dgm:cxn modelId="{74AAEA52-7261-3D49-B3ED-FAF735871CE3}" type="presParOf" srcId="{07598573-21BE-DF44-9CEF-CD6DED24AA02}" destId="{AE89FB15-9EF7-1643-B5F1-DF42BCD0989E}" srcOrd="0" destOrd="0" presId="urn:microsoft.com/office/officeart/2008/layout/LinedList"/>
    <dgm:cxn modelId="{8C95405B-4269-B64C-8318-D4294E6267D4}" type="presParOf" srcId="{07598573-21BE-DF44-9CEF-CD6DED24AA02}" destId="{5AC95970-9087-8448-9E2E-E20693B92295}" srcOrd="1" destOrd="0" presId="urn:microsoft.com/office/officeart/2008/layout/LinedList"/>
    <dgm:cxn modelId="{04656386-BD2E-064E-B682-AEA2A6CC04A7}" type="presParOf" srcId="{5AC95970-9087-8448-9E2E-E20693B92295}" destId="{45733E60-0C17-1849-9465-4C45C70757E1}" srcOrd="0" destOrd="0" presId="urn:microsoft.com/office/officeart/2008/layout/LinedList"/>
    <dgm:cxn modelId="{C2D0AE38-826C-5F4C-9A39-A67DFEB9A955}" type="presParOf" srcId="{5AC95970-9087-8448-9E2E-E20693B92295}" destId="{81A19BB7-809D-104F-A71A-7F30CF4E9D5D}" srcOrd="1" destOrd="0" presId="urn:microsoft.com/office/officeart/2008/layout/LinedList"/>
    <dgm:cxn modelId="{85FF3374-7EC3-234B-9FEC-CF66D94E5EF7}" type="presParOf" srcId="{07598573-21BE-DF44-9CEF-CD6DED24AA02}" destId="{5E19A5C3-FCA8-E14A-8F48-B779FD17C086}" srcOrd="2" destOrd="0" presId="urn:microsoft.com/office/officeart/2008/layout/LinedList"/>
    <dgm:cxn modelId="{C8F5E618-A26C-394F-BF6E-52B729B97F91}" type="presParOf" srcId="{07598573-21BE-DF44-9CEF-CD6DED24AA02}" destId="{366DDBA2-4541-1045-8347-419EF5AD7B75}" srcOrd="3" destOrd="0" presId="urn:microsoft.com/office/officeart/2008/layout/LinedList"/>
    <dgm:cxn modelId="{C5BB0B04-368A-5849-8D73-5453121F476F}" type="presParOf" srcId="{366DDBA2-4541-1045-8347-419EF5AD7B75}" destId="{934E8415-78A8-3E40-B0CD-9AEB2E5F779C}" srcOrd="0" destOrd="0" presId="urn:microsoft.com/office/officeart/2008/layout/LinedList"/>
    <dgm:cxn modelId="{CF39E5C0-900C-314F-B6C1-F0D37845955A}" type="presParOf" srcId="{366DDBA2-4541-1045-8347-419EF5AD7B75}" destId="{D59F5163-16F0-1E40-AD70-945A05D52CE6}" srcOrd="1" destOrd="0" presId="urn:microsoft.com/office/officeart/2008/layout/LinedList"/>
    <dgm:cxn modelId="{17D4C8D1-6961-3A45-8D89-47E8F737CB14}" type="presParOf" srcId="{07598573-21BE-DF44-9CEF-CD6DED24AA02}" destId="{D00FE0CE-4DE6-DF40-A6EF-01AEB82E40CC}" srcOrd="4" destOrd="0" presId="urn:microsoft.com/office/officeart/2008/layout/LinedList"/>
    <dgm:cxn modelId="{17EAF3C8-A786-5C4B-8AB6-8ADE973B6332}" type="presParOf" srcId="{07598573-21BE-DF44-9CEF-CD6DED24AA02}" destId="{7DFD7EEE-728C-8D4D-A16A-14B99DE87AFB}" srcOrd="5" destOrd="0" presId="urn:microsoft.com/office/officeart/2008/layout/LinedList"/>
    <dgm:cxn modelId="{5E650FC4-424A-DF4D-9A16-E7341ED60835}" type="presParOf" srcId="{7DFD7EEE-728C-8D4D-A16A-14B99DE87AFB}" destId="{435EEA24-8F09-744F-A2FE-494CE2E2EF1A}" srcOrd="0" destOrd="0" presId="urn:microsoft.com/office/officeart/2008/layout/LinedList"/>
    <dgm:cxn modelId="{4552A7DF-420D-2249-AB83-7DA7BF4F56CB}" type="presParOf" srcId="{7DFD7EEE-728C-8D4D-A16A-14B99DE87AFB}" destId="{0A77BF72-EA3B-F94A-9FBA-6299596E68CA}" srcOrd="1" destOrd="0" presId="urn:microsoft.com/office/officeart/2008/layout/LinedList"/>
    <dgm:cxn modelId="{15960B94-8D77-2342-A125-80DA829CB49F}" type="presParOf" srcId="{07598573-21BE-DF44-9CEF-CD6DED24AA02}" destId="{B72E90B7-1E70-6D41-956B-B0E6C21FA269}" srcOrd="6" destOrd="0" presId="urn:microsoft.com/office/officeart/2008/layout/LinedList"/>
    <dgm:cxn modelId="{8CCFFB5A-7BB9-1345-8EF2-1D333745675B}" type="presParOf" srcId="{07598573-21BE-DF44-9CEF-CD6DED24AA02}" destId="{F0F9EA83-F410-6841-BC93-C26E47BD3A29}" srcOrd="7" destOrd="0" presId="urn:microsoft.com/office/officeart/2008/layout/LinedList"/>
    <dgm:cxn modelId="{D642E7F4-DDE1-044A-9D33-5760CFA981C3}" type="presParOf" srcId="{F0F9EA83-F410-6841-BC93-C26E47BD3A29}" destId="{35E498C5-1937-274B-9948-71D8FE448085}" srcOrd="0" destOrd="0" presId="urn:microsoft.com/office/officeart/2008/layout/LinedList"/>
    <dgm:cxn modelId="{7AFD5CD5-4C3F-2F49-9479-75C5E432F858}" type="presParOf" srcId="{F0F9EA83-F410-6841-BC93-C26E47BD3A29}" destId="{83722A44-AE37-B742-98E3-40D55B6BC5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3F746-79E0-9546-961F-072EB4894291}">
      <dsp:nvSpPr>
        <dsp:cNvPr id="0" name=""/>
        <dsp:cNvSpPr/>
      </dsp:nvSpPr>
      <dsp:spPr>
        <a:xfrm>
          <a:off x="0" y="28574"/>
          <a:ext cx="8229600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S. T. R. I. K. E. is our school-wide behavior plan with guiding principles that help us in our choices and actions. These guiding principles </a:t>
          </a:r>
          <a:r>
            <a:rPr lang="en-US" sz="2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can help you determine your goals and values.  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057" y="87631"/>
        <a:ext cx="8111486" cy="1091666"/>
      </dsp:txXfrm>
    </dsp:sp>
    <dsp:sp modelId="{4A153CBD-28F1-CA4D-88F4-18BCDD00E868}">
      <dsp:nvSpPr>
        <dsp:cNvPr id="0" name=""/>
        <dsp:cNvSpPr/>
      </dsp:nvSpPr>
      <dsp:spPr>
        <a:xfrm>
          <a:off x="0" y="1301714"/>
          <a:ext cx="8229600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We use the S. T. R. I. K. E. matrix to help create a positive, predictable and consistent safe learning environment for all students.</a:t>
          </a:r>
        </a:p>
      </dsp:txBody>
      <dsp:txXfrm>
        <a:off x="59057" y="1360771"/>
        <a:ext cx="8111486" cy="1091666"/>
      </dsp:txXfrm>
    </dsp:sp>
    <dsp:sp modelId="{842F1934-91F1-754E-B2C3-FBC68A72A4F8}">
      <dsp:nvSpPr>
        <dsp:cNvPr id="0" name=""/>
        <dsp:cNvSpPr/>
      </dsp:nvSpPr>
      <dsp:spPr>
        <a:xfrm>
          <a:off x="0" y="2574855"/>
          <a:ext cx="8229600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The teachers and staff at Depoali Middle School will be teaching and reinforcing these guiding principles throughout year. </a:t>
          </a:r>
        </a:p>
      </dsp:txBody>
      <dsp:txXfrm>
        <a:off x="59057" y="2633912"/>
        <a:ext cx="8111486" cy="1091666"/>
      </dsp:txXfrm>
    </dsp:sp>
    <dsp:sp modelId="{62877061-B6B4-CB41-B294-579645EB20AD}">
      <dsp:nvSpPr>
        <dsp:cNvPr id="0" name=""/>
        <dsp:cNvSpPr/>
      </dsp:nvSpPr>
      <dsp:spPr>
        <a:xfrm>
          <a:off x="0" y="3847995"/>
          <a:ext cx="8229600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You will participate in reflection assignments and activities to help you build you character and reinforce your values through the guiding principles in the S.T.R.I.K.E. matrix. </a:t>
          </a:r>
        </a:p>
      </dsp:txBody>
      <dsp:txXfrm>
        <a:off x="59057" y="3907052"/>
        <a:ext cx="8111486" cy="109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9FB15-9EF7-1643-B5F1-DF42BCD0989E}">
      <dsp:nvSpPr>
        <dsp:cNvPr id="0" name=""/>
        <dsp:cNvSpPr/>
      </dsp:nvSpPr>
      <dsp:spPr>
        <a:xfrm>
          <a:off x="0" y="0"/>
          <a:ext cx="535219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33E60-0C17-1849-9465-4C45C70757E1}">
      <dsp:nvSpPr>
        <dsp:cNvPr id="0" name=""/>
        <dsp:cNvSpPr/>
      </dsp:nvSpPr>
      <dsp:spPr>
        <a:xfrm>
          <a:off x="0" y="0"/>
          <a:ext cx="5352193" cy="150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Teachers and administrators reserve the right to confiscate a student</a:t>
          </a:r>
          <a:r>
            <a:rPr lang="ja-JP" sz="2000" kern="1200"/>
            <a:t>’</a:t>
          </a:r>
          <a:r>
            <a:rPr lang="en-US" sz="2000" kern="1200"/>
            <a:t>s electronic device if it is interfering with curriculum/instruction. </a:t>
          </a:r>
        </a:p>
      </dsp:txBody>
      <dsp:txXfrm>
        <a:off x="0" y="0"/>
        <a:ext cx="5352193" cy="1504950"/>
      </dsp:txXfrm>
    </dsp:sp>
    <dsp:sp modelId="{5E19A5C3-FCA8-E14A-8F48-B779FD17C086}">
      <dsp:nvSpPr>
        <dsp:cNvPr id="0" name=""/>
        <dsp:cNvSpPr/>
      </dsp:nvSpPr>
      <dsp:spPr>
        <a:xfrm>
          <a:off x="0" y="1504950"/>
          <a:ext cx="5352193" cy="0"/>
        </a:xfrm>
        <a:prstGeom prst="line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904150"/>
              <a:satOff val="-552"/>
              <a:lumOff val="215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4E8415-78A8-3E40-B0CD-9AEB2E5F779C}">
      <dsp:nvSpPr>
        <dsp:cNvPr id="0" name=""/>
        <dsp:cNvSpPr/>
      </dsp:nvSpPr>
      <dsp:spPr>
        <a:xfrm>
          <a:off x="0" y="1504950"/>
          <a:ext cx="5352193" cy="150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Electronic devices shall not be brought into classrooms during assessments, semester exams, or other testing situations. </a:t>
          </a:r>
        </a:p>
      </dsp:txBody>
      <dsp:txXfrm>
        <a:off x="0" y="1504950"/>
        <a:ext cx="5352193" cy="1504950"/>
      </dsp:txXfrm>
    </dsp:sp>
    <dsp:sp modelId="{D00FE0CE-4DE6-DF40-A6EF-01AEB82E40CC}">
      <dsp:nvSpPr>
        <dsp:cNvPr id="0" name=""/>
        <dsp:cNvSpPr/>
      </dsp:nvSpPr>
      <dsp:spPr>
        <a:xfrm>
          <a:off x="0" y="3009900"/>
          <a:ext cx="5352193" cy="0"/>
        </a:xfrm>
        <a:prstGeom prst="line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808300"/>
              <a:satOff val="-1104"/>
              <a:lumOff val="431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5EEA24-8F09-744F-A2FE-494CE2E2EF1A}">
      <dsp:nvSpPr>
        <dsp:cNvPr id="0" name=""/>
        <dsp:cNvSpPr/>
      </dsp:nvSpPr>
      <dsp:spPr>
        <a:xfrm>
          <a:off x="0" y="3009900"/>
          <a:ext cx="5352193" cy="150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solidFill>
                <a:srgbClr val="FF0000"/>
              </a:solidFill>
            </a:rPr>
            <a:t>Cell phones are to be "off and away" in lockers throughout the school day</a:t>
          </a:r>
          <a:r>
            <a:rPr lang="en-US" sz="2000" b="1" i="0" u="none" kern="1200">
              <a:solidFill>
                <a:srgbClr val="FF0000"/>
              </a:solidFill>
            </a:rPr>
            <a:t>. Students </a:t>
          </a:r>
          <a:r>
            <a:rPr lang="en-US" sz="2000" b="1" i="0" u="none" kern="1200" dirty="0">
              <a:solidFill>
                <a:srgbClr val="FF0000"/>
              </a:solidFill>
            </a:rPr>
            <a:t>may access cell phones during lunch if they adhere to WCSD policy.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0" y="3009900"/>
        <a:ext cx="5352193" cy="1504950"/>
      </dsp:txXfrm>
    </dsp:sp>
    <dsp:sp modelId="{B72E90B7-1E70-6D41-956B-B0E6C21FA269}">
      <dsp:nvSpPr>
        <dsp:cNvPr id="0" name=""/>
        <dsp:cNvSpPr/>
      </dsp:nvSpPr>
      <dsp:spPr>
        <a:xfrm>
          <a:off x="0" y="4514850"/>
          <a:ext cx="5352193" cy="0"/>
        </a:xfrm>
        <a:prstGeom prst="line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E498C5-1937-274B-9948-71D8FE448085}">
      <dsp:nvSpPr>
        <dsp:cNvPr id="0" name=""/>
        <dsp:cNvSpPr/>
      </dsp:nvSpPr>
      <dsp:spPr>
        <a:xfrm>
          <a:off x="0" y="4514850"/>
          <a:ext cx="5352193" cy="150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Students must have explicit and direct instruction from their teacher to use electronic devices including ear buds. </a:t>
          </a:r>
        </a:p>
      </dsp:txBody>
      <dsp:txXfrm>
        <a:off x="0" y="4514850"/>
        <a:ext cx="5352193" cy="1504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E88B2D-9609-1ED4-3C31-A2283CDF86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49F50-6015-68A1-D911-17BBF96743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DE4BB5-FDCF-D242-8481-40F060FA4F47}" type="datetimeFigureOut">
              <a:rPr lang="en-US" altLang="en-US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DAD8EB5-7C82-66E2-86B6-43D843BF4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AA0CBB6-D554-7E73-2B96-9FFCE8D9C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5DB9A-EC02-FD8C-1459-3D73F1E8F0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AFDAD-F3E9-96F2-9FEB-6868699F6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6D5204-E033-A24C-AF9C-1DC6E13B6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156A3A9D-F424-C2EC-1943-21DAF039E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0EFD42E5-D91B-5D24-80AF-FF90A2082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E53E2B10-B358-1E6C-E103-FDB901CE3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fld id="{4498ACCE-C2B4-F649-8A47-75E2496D76B8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6B2D83F5-07CF-F785-B0E7-8872CC0DC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913C3829-A915-2E29-3D10-56313A159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30D3C52B-4956-FE28-86E6-C02881EE0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fld id="{1DCB9F7D-C162-2E46-957E-14954857A10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899A4E54-F4AF-6213-6527-60A742CCE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1984FC3A-3F2F-FC87-757F-86B41BDF2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C12CE224-8CB3-CAB9-C273-E0AAB0C04D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fld id="{95AB4459-7DD9-2247-8EEE-FBE4F423C4B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9628A2FC-587F-3FF2-285E-0A4A6C02C6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CF2B287E-62A1-C2B7-84E6-8AE8C2DA4F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6DCCBFD0-F66D-4128-F961-2A34C0476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fld id="{940C4698-D4C2-0945-94DB-7F791DE723BF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>
            <a:extLst>
              <a:ext uri="{FF2B5EF4-FFF2-40B4-BE49-F238E27FC236}">
                <a16:creationId xmlns:a16="http://schemas.microsoft.com/office/drawing/2014/main" id="{539D7C77-F735-E84A-D146-DB14788E55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Notes Placeholder 2">
            <a:extLst>
              <a:ext uri="{FF2B5EF4-FFF2-40B4-BE49-F238E27FC236}">
                <a16:creationId xmlns:a16="http://schemas.microsoft.com/office/drawing/2014/main" id="{4C325F49-DDC3-2C01-EB62-32F49BA6CA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C25EE6B8-597E-DCC3-A8C0-CF7E6866A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fld id="{769F642E-FE80-A549-AE6A-990952B32E4B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C30424F5-28CB-8469-8411-F9CA28B74A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7539641D-EF1A-6CB3-5B66-3A9BB4D672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45B02FF6-CB36-138B-B6A0-BA6BA99AF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fld id="{ABF2E4E6-0F08-BD47-9E96-9770FEAAB5DC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>
            <a:extLst>
              <a:ext uri="{FF2B5EF4-FFF2-40B4-BE49-F238E27FC236}">
                <a16:creationId xmlns:a16="http://schemas.microsoft.com/office/drawing/2014/main" id="{70718DDB-59DF-C401-78DA-50E097E3C9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Notes Placeholder 2">
            <a:extLst>
              <a:ext uri="{FF2B5EF4-FFF2-40B4-BE49-F238E27FC236}">
                <a16:creationId xmlns:a16="http://schemas.microsoft.com/office/drawing/2014/main" id="{B1C14CBB-53AE-B696-03CB-5171D4E601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4995" name="Slide Number Placeholder 3">
            <a:extLst>
              <a:ext uri="{FF2B5EF4-FFF2-40B4-BE49-F238E27FC236}">
                <a16:creationId xmlns:a16="http://schemas.microsoft.com/office/drawing/2014/main" id="{42E5AF4E-BCD8-6FE6-0B03-3468FA017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fld id="{070FDCFE-0FAE-3E48-9508-F7CD97A8F264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2ECBEF9F-0EB4-F3CF-0D6D-23FD5C0ED4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C3EA8614-BA8A-6AC8-86B3-EF270EAAA4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8067" name="Slide Number Placeholder 3">
            <a:extLst>
              <a:ext uri="{FF2B5EF4-FFF2-40B4-BE49-F238E27FC236}">
                <a16:creationId xmlns:a16="http://schemas.microsoft.com/office/drawing/2014/main" id="{B8CCE282-CED5-D14D-B5DC-F878E050E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fld id="{2173D4F7-D217-8A41-8B48-FB9CBF748848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D3508CE0-DC0A-B288-0B16-BFB85E0522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1C4EF915-47FC-708B-987D-6589529752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20B39AED-D771-9C08-FFCF-2F97E047D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fld id="{0504C7D2-9241-1C43-AA52-2FE1E91B6135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EEA4F-869F-2C48-A6F9-C4BAD5C311B3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8D129-30B8-704E-8B07-F55D4F4852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66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86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621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017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3507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90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0C5F0-C2EA-B842-887B-54C1367B9C8E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4591C-6A19-FE47-8895-746F229279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88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468A1C-E6A0-6243-8203-F7CD39DCBA56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B3E07-EF3E-3D41-BF1A-289FD17CA0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10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E4A8C5-1966-474D-B300-5B971B7B0BDE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D0DE7-2796-F54C-B27F-3E33145DFD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02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07B4D-5DFF-3547-88B0-0CAB8A7B769B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ADE58-4236-9048-86B3-115E83C667F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93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70851A-4EE7-C84C-A366-17FEF36EF0EB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383E6-9944-F846-A11B-2F2645EDFD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05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E87E4-3AFB-1948-B7BB-E61EF8587EEB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888EB-690E-DC4B-981A-C984DD4F7A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56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12492-51B8-1D4A-A7F5-FDBA16C63E6D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64E34-8424-9644-82D6-AFBBDF8E70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74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D7CDD-98FE-E445-8A7B-CAFC8FC7F3E3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0930-4309-F84A-98D4-1517212820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49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C55439-CAFD-DC4F-875D-1DA8B7BB8AAD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A198A-BE25-BF4E-8A46-473AB45BED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15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E1AC9-1812-E540-8FE7-137C8C21F06A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E4E9A-D7D9-104C-9E3E-5BDE97D716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89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8/10/23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71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4" r:id="rId1"/>
    <p:sldLayoutId id="2147485135" r:id="rId2"/>
    <p:sldLayoutId id="2147485136" r:id="rId3"/>
    <p:sldLayoutId id="2147485137" r:id="rId4"/>
    <p:sldLayoutId id="2147485138" r:id="rId5"/>
    <p:sldLayoutId id="2147485139" r:id="rId6"/>
    <p:sldLayoutId id="2147485140" r:id="rId7"/>
    <p:sldLayoutId id="2147485141" r:id="rId8"/>
    <p:sldLayoutId id="2147485142" r:id="rId9"/>
    <p:sldLayoutId id="2147485143" r:id="rId10"/>
    <p:sldLayoutId id="2147485144" r:id="rId11"/>
    <p:sldLayoutId id="2147485145" r:id="rId12"/>
    <p:sldLayoutId id="2147485146" r:id="rId13"/>
    <p:sldLayoutId id="2147485147" r:id="rId14"/>
    <p:sldLayoutId id="2147485148" r:id="rId15"/>
    <p:sldLayoutId id="21474851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www.leg.state.nv.us%2FNRS%2FNRS-289.html%23NRS289Sec830&amp;data=05%7C01%7CStePhillips%40WashoeSchools.net%7C107c7d64a0f24448572c08db9392830e%7C3cacf5495e3641cca3de89459e121def%7C1%7C0%7C638266029696149838%7CUnknown%7CTWFpbGZsb3d8eyJWIjoiMC4wLjAwMDAiLCJQIjoiV2luMzIiLCJBTiI6Ik1haWwiLCJXVCI6Mn0%3D%7C3000%7C%7C%7C&amp;sdata=XQcd7y3EfHjklFcotrBegOQMkxBFKR97V%2F08guoEDBQ%3D&amp;reserved=0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g3X1dn__FI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kendyl depoali middle school.jpg">
            <a:extLst>
              <a:ext uri="{FF2B5EF4-FFF2-40B4-BE49-F238E27FC236}">
                <a16:creationId xmlns:a16="http://schemas.microsoft.com/office/drawing/2014/main" id="{31DB2AE1-2C23-E678-0424-D72A08442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6" y="736360"/>
            <a:ext cx="675520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Content Placeholder 3" descr="home of the diamondbacks.jpg">
            <a:extLst>
              <a:ext uri="{FF2B5EF4-FFF2-40B4-BE49-F238E27FC236}">
                <a16:creationId xmlns:a16="http://schemas.microsoft.com/office/drawing/2014/main" id="{B7897820-A486-945F-2E26-17846A6FBE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18940"/>
            <a:ext cx="6348413" cy="1596900"/>
          </a:xfrm>
        </p:spPr>
      </p:pic>
      <p:pic>
        <p:nvPicPr>
          <p:cNvPr id="26627" name="Picture 2">
            <a:extLst>
              <a:ext uri="{FF2B5EF4-FFF2-40B4-BE49-F238E27FC236}">
                <a16:creationId xmlns:a16="http://schemas.microsoft.com/office/drawing/2014/main" id="{8134AAB2-79C9-9BD3-76BE-8DD4E9D52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533400"/>
            <a:ext cx="1752600" cy="179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DE4F9FA-BAE4-2D28-B708-AAE747A2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1388"/>
            <a:ext cx="7886700" cy="993775"/>
          </a:xfrm>
        </p:spPr>
        <p:txBody>
          <a:bodyPr>
            <a:normAutofit fontScale="90000"/>
          </a:bodyPr>
          <a:lstStyle/>
          <a:p>
            <a:r>
              <a:rPr lang="en-US" altLang="en-US" sz="6000"/>
              <a:t>TOLERANCE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6D9E008A-C95E-5B1C-4C95-4B7DBF249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latin typeface="Calibri" panose="020F0502020204030204" pitchFamily="34" charset="0"/>
              </a:rPr>
              <a:t>T:</a:t>
            </a:r>
            <a:r>
              <a:rPr lang="en-US" altLang="en-US" sz="4000" dirty="0">
                <a:latin typeface="Calibri" panose="020F0502020204030204" pitchFamily="34" charset="0"/>
              </a:rPr>
              <a:t>  </a:t>
            </a:r>
            <a:r>
              <a:rPr lang="en-US" altLang="en-US" sz="4000" i="1" dirty="0">
                <a:latin typeface="Calibri" panose="020F0502020204030204" pitchFamily="34" charset="0"/>
              </a:rPr>
              <a:t>Tolerance</a:t>
            </a:r>
            <a:r>
              <a:rPr lang="en-US" altLang="en-US" sz="4000" dirty="0">
                <a:latin typeface="Calibri" panose="020F0502020204030204" pitchFamily="34" charset="0"/>
              </a:rPr>
              <a:t> – we respect others and accept differences</a:t>
            </a:r>
          </a:p>
          <a:p>
            <a:endParaRPr lang="en-US" altLang="en-US" dirty="0"/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id="{96DE8D43-209E-932F-540A-92B620E4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87183"/>
            <a:ext cx="3810000" cy="241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32E19A71-42BE-CF92-B89D-5221F102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dirty="0"/>
              <a:t>RESPONSIBILITY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60D9870A-696A-A4FC-914C-C6FF4636B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latin typeface="Calibri" panose="020F0502020204030204" pitchFamily="34" charset="0"/>
              </a:rPr>
              <a:t>R: </a:t>
            </a:r>
            <a:r>
              <a:rPr lang="en-US" altLang="en-US" sz="4000" i="1" dirty="0">
                <a:latin typeface="Calibri" panose="020F0502020204030204" pitchFamily="34" charset="0"/>
              </a:rPr>
              <a:t>Responsibility</a:t>
            </a:r>
            <a:r>
              <a:rPr lang="en-US" altLang="en-US" sz="4000" dirty="0">
                <a:latin typeface="Calibri" panose="020F0502020204030204" pitchFamily="34" charset="0"/>
              </a:rPr>
              <a:t> – we own our actions, decisions, and their outcomes</a:t>
            </a:r>
          </a:p>
          <a:p>
            <a:endParaRPr lang="en-US" altLang="en-US" dirty="0"/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9638E15D-22E8-0690-54AB-C88DA98F0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04850"/>
            <a:ext cx="12192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>
            <a:extLst>
              <a:ext uri="{FF2B5EF4-FFF2-40B4-BE49-F238E27FC236}">
                <a16:creationId xmlns:a16="http://schemas.microsoft.com/office/drawing/2014/main" id="{BDDB7396-B9BC-ABB5-3662-FCCD8245F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87" y="4572000"/>
            <a:ext cx="44958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86A28B4D-C745-1F51-E274-5EF018B5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/>
              <a:t>INTEGRITY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DCA5885C-8FB9-254B-9E68-D1C92716C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latin typeface="Calibri" panose="020F0502020204030204" pitchFamily="34" charset="0"/>
              </a:rPr>
              <a:t>I: </a:t>
            </a:r>
            <a:r>
              <a:rPr lang="en-US" altLang="en-US" sz="4000" i="1" dirty="0">
                <a:latin typeface="Calibri" panose="020F0502020204030204" pitchFamily="34" charset="0"/>
              </a:rPr>
              <a:t>Integrity</a:t>
            </a:r>
            <a:r>
              <a:rPr lang="en-US" altLang="en-US" sz="4000" dirty="0">
                <a:latin typeface="Calibri" panose="020F0502020204030204" pitchFamily="34" charset="0"/>
              </a:rPr>
              <a:t> – we do the right thing, even when no one else is watching</a:t>
            </a:r>
          </a:p>
          <a:p>
            <a:endParaRPr lang="en-US" altLang="en-US" dirty="0"/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CAEDB6FF-94CD-72C9-5D9E-99C76D4A7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25359"/>
            <a:ext cx="3794125" cy="181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F0E8ACCB-3D7A-1795-0582-1580E614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/>
              <a:t>KNOWLEDGE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A5DF6093-6781-899E-C218-585F0C8E0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7850"/>
            <a:ext cx="8229600" cy="43894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latin typeface="Calibri" panose="020F0502020204030204" pitchFamily="34" charset="0"/>
              </a:rPr>
              <a:t>K:</a:t>
            </a:r>
            <a:r>
              <a:rPr lang="en-US" altLang="en-US" sz="4000" dirty="0">
                <a:latin typeface="Calibri" panose="020F0502020204030204" pitchFamily="34" charset="0"/>
              </a:rPr>
              <a:t> </a:t>
            </a:r>
            <a:r>
              <a:rPr lang="en-US" altLang="en-US" sz="4000" i="1" dirty="0">
                <a:latin typeface="Calibri" panose="020F0502020204030204" pitchFamily="34" charset="0"/>
              </a:rPr>
              <a:t>Knowledge</a:t>
            </a:r>
            <a:r>
              <a:rPr lang="en-US" altLang="en-US" sz="4000" dirty="0">
                <a:latin typeface="Calibri" panose="020F0502020204030204" pitchFamily="34" charset="0"/>
              </a:rPr>
              <a:t> – we are active participants in our education</a:t>
            </a:r>
          </a:p>
          <a:p>
            <a:endParaRPr lang="en-US" altLang="en-US" dirty="0"/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93C776E8-B612-61E9-8586-9BE6E6290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62" y="3554412"/>
            <a:ext cx="14795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3" descr="C:\Users\ecraig\AppData\Local\Microsoft\Windows\Temporary Internet Files\Content.IE5\O72DTF83\MP910221031[1].jpg">
            <a:extLst>
              <a:ext uri="{FF2B5EF4-FFF2-40B4-BE49-F238E27FC236}">
                <a16:creationId xmlns:a16="http://schemas.microsoft.com/office/drawing/2014/main" id="{E69B4BBD-3453-DAA4-9CC1-3B180330B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7" y="3581400"/>
            <a:ext cx="1816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C:\Users\ecraig\AppData\Local\Microsoft\Windows\Temporary Internet Files\Content.IE5\MMYQZLOU\MC900293482[1].wmf">
            <a:extLst>
              <a:ext uri="{FF2B5EF4-FFF2-40B4-BE49-F238E27FC236}">
                <a16:creationId xmlns:a16="http://schemas.microsoft.com/office/drawing/2014/main" id="{ADF1416C-DB97-5FA4-5763-4F1B59A5B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07656"/>
            <a:ext cx="2057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F093B4A8-89DD-2F0A-807E-65D07B481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/>
              <a:t>EMPATHY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03D674FE-365D-952F-17B2-3EDA41C51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latin typeface="Calibri" panose="020F0502020204030204" pitchFamily="34" charset="0"/>
              </a:rPr>
              <a:t>E: </a:t>
            </a:r>
            <a:r>
              <a:rPr lang="en-US" altLang="en-US" sz="4000" i="1" dirty="0">
                <a:latin typeface="Calibri" panose="020F0502020204030204" pitchFamily="34" charset="0"/>
              </a:rPr>
              <a:t>Empathy </a:t>
            </a:r>
            <a:r>
              <a:rPr lang="en-US" altLang="en-US" sz="4000" dirty="0">
                <a:latin typeface="Calibri" panose="020F0502020204030204" pitchFamily="34" charset="0"/>
              </a:rPr>
              <a:t>– we seek to understand the feelings of others</a:t>
            </a:r>
          </a:p>
          <a:p>
            <a:endParaRPr lang="en-US" altLang="en-US" dirty="0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9EE38882-7A0F-E0F7-F032-2DF8AC48D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17" y="3962400"/>
            <a:ext cx="24288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44034" descr="White puzzle with one red piece">
            <a:extLst>
              <a:ext uri="{FF2B5EF4-FFF2-40B4-BE49-F238E27FC236}">
                <a16:creationId xmlns:a16="http://schemas.microsoft.com/office/drawing/2014/main" id="{DD6A230D-EE1F-68FE-A21F-594E6AD7A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18" t="702" b="838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4044" name="Isosceles Triangle 44043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046" name="Parallelogram 44045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8141" y="0"/>
            <a:ext cx="702945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048" name="Straight Connector 44047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050" name="Straight Connector 44049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52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033" name="Title 1">
            <a:extLst>
              <a:ext uri="{FF2B5EF4-FFF2-40B4-BE49-F238E27FC236}">
                <a16:creationId xmlns:a16="http://schemas.microsoft.com/office/drawing/2014/main" id="{B3D50BAD-C301-11D9-3EB6-38B4172E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61" y="457200"/>
            <a:ext cx="4865966" cy="1320800"/>
          </a:xfrm>
        </p:spPr>
        <p:txBody>
          <a:bodyPr anchor="t">
            <a:norm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S.T.R.I.K.E and Values</a:t>
            </a:r>
          </a:p>
        </p:txBody>
      </p:sp>
      <p:sp>
        <p:nvSpPr>
          <p:cNvPr id="44054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056" name="Isosceles Triangle 44055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6AA99-390C-8FB7-85CF-5B175100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535" y="1524000"/>
            <a:ext cx="5190484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do the guiding principles in S.T.R.I.K.E. demonstrate the community values we listed together as a class?</a:t>
            </a:r>
          </a:p>
          <a:p>
            <a:pPr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Record answers on your note-taker and share as a class.</a:t>
            </a:r>
          </a:p>
        </p:txBody>
      </p:sp>
      <p:sp>
        <p:nvSpPr>
          <p:cNvPr id="44058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060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062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064" name="Isosceles Triangle 44063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6" name="Group 56325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6327" name="Straight Connector 56326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28" name="Straight Connector 56327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29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330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331" name="Isosceles Triangle 56330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332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333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334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335" name="Isosceles Triangle 56334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336" name="Isosceles Triangle 56335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59EF989-C3FD-921C-AD1A-D3849D50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16" y="4753274"/>
            <a:ext cx="6393931" cy="182575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*Turn to page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your planner, highlight or circle the Diamondback Dailies.  </a:t>
            </a:r>
            <a:r>
              <a:rPr lang="en-US" sz="24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Diamondback Dailies are actions you can take everyday to help create a positive and safe learning environment for all students.</a:t>
            </a:r>
          </a:p>
        </p:txBody>
      </p:sp>
      <p:pic>
        <p:nvPicPr>
          <p:cNvPr id="56321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FE713D94-E0B2-52E9-11FB-270D4806A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97" y="114300"/>
            <a:ext cx="6022831" cy="450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377" name="Rectangle 57349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78" name="Content Placeholder 2">
            <a:extLst>
              <a:ext uri="{FF2B5EF4-FFF2-40B4-BE49-F238E27FC236}">
                <a16:creationId xmlns:a16="http://schemas.microsoft.com/office/drawing/2014/main" id="{7D6E3DFF-084C-35C3-FAD5-BB7638D6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23" y="154368"/>
            <a:ext cx="5307095" cy="654079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Teachers and ALL staff members will be on the lookout for students who are meeting the expectations of S. T. R. I. K. E.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Signatures may be earned in each area of the matrix where you are meeting the expectations.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Your goal is to earn at least five signatures a week.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 can earn one signature a week from your families for meeting your home goal.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Signatures will be totaled each Monday and recorded during Enrichment class.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every 10 signatures you earn weekly you will receive one raffle ticket to be entered in a random S.T.R.I.K.E. drawing.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Signatures are required for all mid and end of quarter rewards.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look more into Positive Reinforcement Levels during our Planner Scavenger Hunt.</a:t>
            </a:r>
          </a:p>
        </p:txBody>
      </p:sp>
      <p:sp>
        <p:nvSpPr>
          <p:cNvPr id="57379" name="Rectangle 57351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7380" name="Straight Connector 57353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381" name="Straight Connector 57355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3721395"/>
            <a:ext cx="325917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382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383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384" name="Isosceles Triangle 57361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385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386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387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388" name="Isosceles Triangle 57369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345" name="Title 4">
            <a:extLst>
              <a:ext uri="{FF2B5EF4-FFF2-40B4-BE49-F238E27FC236}">
                <a16:creationId xmlns:a16="http://schemas.microsoft.com/office/drawing/2014/main" id="{DFAE9BE7-A1FB-856F-7A7E-C57F35EC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43" y="1253067"/>
            <a:ext cx="3043158" cy="4351866"/>
          </a:xfrm>
        </p:spPr>
        <p:txBody>
          <a:bodyPr anchor="ctr">
            <a:norm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So, what does this mean for you?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72BC-71F1-295D-3420-61CE69CE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220" y="924851"/>
            <a:ext cx="3162650" cy="838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School Tour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B6A24-AEF6-393F-B8ED-2AB691FBC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will soon be taking a tour of the school. It is important as we walk around the school to be responsibility in controlling the level of volume in your voice. </a:t>
            </a:r>
          </a:p>
        </p:txBody>
      </p:sp>
      <p:pic>
        <p:nvPicPr>
          <p:cNvPr id="24" name="Picture 23" descr="Abstract blurred public library with bookshelves">
            <a:extLst>
              <a:ext uri="{FF2B5EF4-FFF2-40B4-BE49-F238E27FC236}">
                <a16:creationId xmlns:a16="http://schemas.microsoft.com/office/drawing/2014/main" id="{E68AF506-263B-5342-413B-23CAFFC04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3" r="40875" b="-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853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9C966F74-84D6-AEC9-3720-24C6C7D1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535" y="609600"/>
            <a:ext cx="4865966" cy="990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Levels of Volume</a:t>
            </a:r>
          </a:p>
        </p:txBody>
      </p:sp>
      <p:pic>
        <p:nvPicPr>
          <p:cNvPr id="54297" name="Picture 54274" descr="Close up of audio equipment">
            <a:extLst>
              <a:ext uri="{FF2B5EF4-FFF2-40B4-BE49-F238E27FC236}">
                <a16:creationId xmlns:a16="http://schemas.microsoft.com/office/drawing/2014/main" id="{92075DBF-63DB-26C5-ACCE-DF4929095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743" t="9091" r="47161" b="-1"/>
          <a:stretch/>
        </p:blipFill>
        <p:spPr>
          <a:xfrm>
            <a:off x="20" y="10"/>
            <a:ext cx="2050522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54325" name="Isosceles Triangle 54302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BBD4E-6298-E3D1-1748-D1F991E7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535" y="1752601"/>
            <a:ext cx="4865966" cy="428876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the various activities we do throughout the day there are different levels of volume that are appropriate for each activity.</a:t>
            </a:r>
          </a:p>
          <a:p>
            <a:pPr>
              <a:defRPr/>
            </a:pPr>
            <a:r>
              <a:rPr lang="en-US" sz="2800" dirty="0"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Level 0-Silent</a:t>
            </a:r>
          </a:p>
          <a:p>
            <a:pPr>
              <a:defRPr/>
            </a:pPr>
            <a:r>
              <a:rPr lang="en-US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Level 1-Whisper</a:t>
            </a:r>
          </a:p>
          <a:p>
            <a:pPr>
              <a:defRPr/>
            </a:pPr>
            <a:r>
              <a:rPr lang="en-US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Level 2-Indoor speaking voice</a:t>
            </a:r>
          </a:p>
          <a:p>
            <a:pPr>
              <a:defRPr/>
            </a:pPr>
            <a:r>
              <a:rPr lang="en-US" sz="28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Level 3- Outdoor speaking voice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75818-39A3-5C5E-C67A-2CED4470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28600" y="76159"/>
            <a:ext cx="8229600" cy="809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Monday, August 14</a:t>
            </a:r>
            <a:r>
              <a:rPr lang="en-US" baseline="30000" dirty="0">
                <a:ea typeface="+mj-ea"/>
                <a:cs typeface="+mj-cs"/>
              </a:rPr>
              <a:t>th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93368-BE9D-5543-DE7A-C95D3F9AD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209800"/>
            <a:ext cx="8229600" cy="347027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</a:p>
        </p:txBody>
      </p:sp>
      <p:pic>
        <p:nvPicPr>
          <p:cNvPr id="6" name="Picture 5" descr="A blue and white schedule&#10;&#10;Description automatically generated with medium confidence">
            <a:extLst>
              <a:ext uri="{FF2B5EF4-FFF2-40B4-BE49-F238E27FC236}">
                <a16:creationId xmlns:a16="http://schemas.microsoft.com/office/drawing/2014/main" id="{5F2DB159-8DC8-E816-AEC9-4D1E46F2D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3" y="762000"/>
            <a:ext cx="8533737" cy="55646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CEB48D28-6343-2C05-31D9-77DFD723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17377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Levels of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6A42-B43C-0F70-F394-031719405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19201"/>
            <a:ext cx="6500115" cy="54214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As your teacher reads the activities below hold up your fingers (0,1,2,3) of the level of volume you would use.</a:t>
            </a:r>
          </a:p>
          <a:p>
            <a:pPr lvl="1"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Entering the Classroom</a:t>
            </a:r>
          </a:p>
          <a:p>
            <a:pPr lvl="1"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Exiting the Classroom</a:t>
            </a:r>
          </a:p>
          <a:p>
            <a:pPr lvl="1"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Partner Work</a:t>
            </a:r>
          </a:p>
          <a:p>
            <a:pPr lvl="1"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Playing soccer</a:t>
            </a:r>
          </a:p>
          <a:p>
            <a:pPr lvl="1"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Eating lunch in cafeteria</a:t>
            </a:r>
          </a:p>
          <a:p>
            <a:pPr lvl="1"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Before school in amphitheater</a:t>
            </a:r>
          </a:p>
          <a:p>
            <a:pPr lvl="1"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Walking in hallway when class is in session </a:t>
            </a:r>
          </a:p>
          <a:p>
            <a:pPr lvl="1"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During passing</a:t>
            </a:r>
          </a:p>
          <a:p>
            <a:pPr lvl="1"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Before an assembly</a:t>
            </a:r>
          </a:p>
          <a:p>
            <a:pPr lvl="1"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During an assembly </a:t>
            </a:r>
          </a:p>
          <a:p>
            <a:pPr lvl="1"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Before, during and after a drill (until all cleared)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BCD14AAE-45BE-DEE5-24E8-8C5543A7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216" y="215906"/>
            <a:ext cx="5304765" cy="13208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/>
              <a:t>Planner </a:t>
            </a:r>
            <a:br>
              <a:rPr lang="en-US" altLang="en-US" b="1" dirty="0"/>
            </a:br>
            <a:r>
              <a:rPr lang="en-US" altLang="en-US" b="1" dirty="0"/>
              <a:t>Scavenger Hunt</a:t>
            </a:r>
          </a:p>
        </p:txBody>
      </p:sp>
      <p:pic>
        <p:nvPicPr>
          <p:cNvPr id="58372" name="Picture 58371" descr="White calendar with a blue pen on top">
            <a:extLst>
              <a:ext uri="{FF2B5EF4-FFF2-40B4-BE49-F238E27FC236}">
                <a16:creationId xmlns:a16="http://schemas.microsoft.com/office/drawing/2014/main" id="{303E047D-1EE7-0436-9245-ECC76A30A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73" r="13697" b="1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58376" name="Isosceles Triangle 58375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CFE07DC2-BEC7-56A2-2DC0-8938B4690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752600"/>
            <a:ext cx="5791199" cy="4800599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Let’s explore more of our school’s expectations and procedures by using our planner as a resource.  </a:t>
            </a:r>
          </a:p>
          <a:p>
            <a:r>
              <a:rPr lang="en-US" altLang="en-US" sz="2400" b="1" dirty="0">
                <a:latin typeface="Calibri" panose="020F0502020204030204" pitchFamily="34" charset="0"/>
              </a:rPr>
              <a:t>Your planner is used in every class, every day</a:t>
            </a:r>
            <a:r>
              <a:rPr lang="en-US" altLang="en-US" sz="2400" dirty="0">
                <a:latin typeface="Calibri" panose="020F0502020204030204" pitchFamily="34" charset="0"/>
              </a:rPr>
              <a:t>.  </a:t>
            </a:r>
          </a:p>
          <a:p>
            <a:r>
              <a:rPr lang="en-US" altLang="en-US" sz="2400" dirty="0">
                <a:latin typeface="Calibri" panose="020F0502020204030204" pitchFamily="34" charset="0"/>
              </a:rPr>
              <a:t>This is where you collect signatures and should ALWAYS be out for each class.</a:t>
            </a:r>
          </a:p>
          <a:p>
            <a:r>
              <a:rPr lang="en-US" altLang="en-US" sz="2400" dirty="0">
                <a:latin typeface="Calibri" panose="020F0502020204030204" pitchFamily="34" charset="0"/>
              </a:rPr>
              <a:t>Complete the Planner Scavenger Hunt your teacher passes out to you.  </a:t>
            </a:r>
          </a:p>
          <a:p>
            <a:r>
              <a:rPr lang="en-US" altLang="en-US" sz="2400" dirty="0">
                <a:latin typeface="Calibri" panose="020F0502020204030204" pitchFamily="34" charset="0"/>
              </a:rPr>
              <a:t>We will go over answers as a class when everyone is finished.</a:t>
            </a:r>
          </a:p>
          <a:p>
            <a:pPr>
              <a:buFont typeface="Wingdings 2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A138A-F6E5-73B4-11A3-1E49A5D6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81" y="76200"/>
            <a:ext cx="3124199" cy="182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Bell Schedule Addition on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PAGE 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8F69-445C-B4AC-A22C-EADD3F8BF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1"/>
            <a:ext cx="2771162" cy="44196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You should have edited the 6</a:t>
            </a:r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grade bell schedule for Wednesday.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Check to make sure you edited the 6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Grade Wednesday periods to look like this: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295523FD-0447-997A-1D9E-DD25A3B22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94" y="990600"/>
            <a:ext cx="3257074" cy="50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99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760" name="Rectangle 7475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62" name="Rectangle 7476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764" name="Isosceles Triangle 7476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4753" name="Title 1">
            <a:extLst>
              <a:ext uri="{FF2B5EF4-FFF2-40B4-BE49-F238E27FC236}">
                <a16:creationId xmlns:a16="http://schemas.microsoft.com/office/drawing/2014/main" id="{97453C7D-5E32-77B6-2D75-BAE4E11A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WCSD Electronic Devices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6C3C7-77FB-4007-6A48-C0C92DF0D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2160590"/>
            <a:ext cx="3333372" cy="46212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Washoe County School District is proud to be a 21st century District and promotes the responsible and thoughtful use of personal electronic devices to support student achievement.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devices can be disruptive and interfere with student learning, to include the disruption of the learning of those are not in possession of such devices. </a:t>
            </a:r>
          </a:p>
        </p:txBody>
      </p:sp>
      <p:pic>
        <p:nvPicPr>
          <p:cNvPr id="74755" name="Picture 6" descr="The General Consensus | The Dangers and the Benefits of Cell Phones">
            <a:extLst>
              <a:ext uri="{FF2B5EF4-FFF2-40B4-BE49-F238E27FC236}">
                <a16:creationId xmlns:a16="http://schemas.microsoft.com/office/drawing/2014/main" id="{AE22ECA4-0964-FF6E-AA2F-A25B56252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139205"/>
            <a:ext cx="3857625" cy="25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6" name="Isosceles Triangle 7476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06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796" name="Rectangle 75783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798" name="Group 75785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5787" name="Straight Connector 75786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99" name="Straight Connector 75787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789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790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791" name="Isosceles Triangle 75790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792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793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794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795" name="Isosceles Triangle 75794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5777" name="Title 1">
            <a:extLst>
              <a:ext uri="{FF2B5EF4-FFF2-40B4-BE49-F238E27FC236}">
                <a16:creationId xmlns:a16="http://schemas.microsoft.com/office/drawing/2014/main" id="{7F4DF772-E6FB-1EF7-F7D0-A4913326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altLang="en-US" sz="3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WCSD Electronic Devices Policy</a:t>
            </a:r>
          </a:p>
        </p:txBody>
      </p:sp>
      <p:sp>
        <p:nvSpPr>
          <p:cNvPr id="75797" name="Rectangle 75796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5800" name="Content Placeholder 2">
            <a:extLst>
              <a:ext uri="{FF2B5EF4-FFF2-40B4-BE49-F238E27FC236}">
                <a16:creationId xmlns:a16="http://schemas.microsoft.com/office/drawing/2014/main" id="{D83CD441-CBF3-BFC9-5408-A86515FC5B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306681"/>
              </p:ext>
            </p:extLst>
          </p:nvPr>
        </p:nvGraphicFramePr>
        <p:xfrm>
          <a:off x="3639406" y="304800"/>
          <a:ext cx="5352193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236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6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815,277 No Photography Images, Stock Photos &amp; Vectors | Shutterstock">
            <a:extLst>
              <a:ext uri="{FF2B5EF4-FFF2-40B4-BE49-F238E27FC236}">
                <a16:creationId xmlns:a16="http://schemas.microsoft.com/office/drawing/2014/main" id="{C0DCBCBA-E1FC-E298-0324-DE6E0FB6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517" y="1828800"/>
            <a:ext cx="3664296" cy="27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49CC3-336F-0473-2AF2-5261E32ED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1539" y="148166"/>
            <a:ext cx="3950163" cy="6553200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important that all students remember it is illegal to take photos, videos, or audio recordings of another person on a school campus without their permission.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NRS 393.400  Surreptitious electronic surveillance; exceptions. [Effective July 1, 2018.]</a:t>
            </a:r>
            <a:endParaRPr lang="en-US" sz="1600" b="0" i="0" u="none" strike="noStrike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 1.  Except as otherwise provided in subsection 2, it is unlawful for a person to engage in any kind of surreptitious electronic surveillance on any property of a public school without the knowledge of the person being observed.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 2.  Subsection 1 does not apply to any electronic surveillance: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 (a) Authorized by a court order issued to a public officer, based upon a showing of probable cause to believe that criminal activity is occurring on the property of the public school under surveillance;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 (b) By a law enforcement agency pursuant to a criminal investigation;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 (c) By a peace officer pursuant to </a:t>
            </a:r>
            <a:r>
              <a:rPr lang="en-US" sz="1600" b="0" i="0" u="sng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 tooltip="Original URL:&#10;https://www.leg.state.nv.us/NRS/NRS-289.html#NRS289Sec830&#10;&#10;Click to follow link."/>
              </a:rPr>
              <a:t>NRS 289.830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 (d) Which is necessary as part of a system of security used to protect and ensure the safety of persons on the property of the public school; or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 (e) Of a class or laboratory when authorized by the teacher of the class or laboratory.</a:t>
            </a:r>
          </a:p>
          <a:p>
            <a:pPr>
              <a:lnSpc>
                <a:spcPct val="90000"/>
              </a:lnSpc>
            </a:pPr>
            <a:endParaRPr lang="en-US" sz="9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49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34" name="Group 36933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36949" name="Straight Connector 36934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36" name="Straight Connector 36935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937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938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939" name="Isosceles Triangle 36938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940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941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942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943" name="Isosceles Triangle 36942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944" name="Isosceles Triangle 36943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946" name="Rectangle 36945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9" name="TextBox 4">
            <a:extLst>
              <a:ext uri="{FF2B5EF4-FFF2-40B4-BE49-F238E27FC236}">
                <a16:creationId xmlns:a16="http://schemas.microsoft.com/office/drawing/2014/main" id="{E0196CD5-E659-A6B9-AC98-3CFC197C3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-304800"/>
            <a:ext cx="5420013" cy="701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indent="0" defTabSz="457200" ea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Disciplinary action will be taken for misuse of cell phones:</a:t>
            </a:r>
          </a:p>
          <a:p>
            <a:pPr marL="0" indent="0" defTabSz="457200" ea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 defTabSz="457200" ea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lang="en-US" alt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Offense: Student is asked to put phone in their locker and parents are notified.</a:t>
            </a:r>
          </a:p>
          <a:p>
            <a:pPr marL="0" indent="0" defTabSz="457200" ea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lang="en-US" alt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nd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Offense: Phone is confiscated by admin until parent pick up of device can be arranged.</a:t>
            </a:r>
          </a:p>
          <a:p>
            <a:pPr marL="0" indent="0" defTabSz="457200" ea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lang="en-US" alt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rd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Offense: Student is placed on a phone contract and required to check their phone in the office at the beginning of each day for a determined amount of time.</a:t>
            </a:r>
          </a:p>
        </p:txBody>
      </p:sp>
      <p:sp>
        <p:nvSpPr>
          <p:cNvPr id="36948" name="Rectangle 36947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6950" name="Straight Connector 36949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952" name="Straight Connector 36951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3721395"/>
            <a:ext cx="325917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954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956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958" name="Isosceles Triangle 36957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960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962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964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966" name="Isosceles Triangle 36965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6" name="Title 3">
            <a:extLst>
              <a:ext uri="{FF2B5EF4-FFF2-40B4-BE49-F238E27FC236}">
                <a16:creationId xmlns:a16="http://schemas.microsoft.com/office/drawing/2014/main" id="{CBD66E22-2A4A-084D-80B8-ACB8D7F8AD8D}"/>
              </a:ext>
            </a:extLst>
          </p:cNvPr>
          <p:cNvSpPr txBox="1">
            <a:spLocks/>
          </p:cNvSpPr>
          <p:nvPr/>
        </p:nvSpPr>
        <p:spPr bwMode="auto">
          <a:xfrm>
            <a:off x="5791200" y="1253067"/>
            <a:ext cx="3259170" cy="435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defTabSz="457200" eaLnBrk="1" hangingPunct="1">
              <a:spcAft>
                <a:spcPts val="600"/>
              </a:spcAft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Electronic Devices Consequences</a:t>
            </a:r>
          </a:p>
        </p:txBody>
      </p:sp>
    </p:spTree>
    <p:extLst>
      <p:ext uri="{BB962C8B-B14F-4D97-AF65-F5344CB8AC3E}">
        <p14:creationId xmlns:p14="http://schemas.microsoft.com/office/powerpoint/2010/main" val="2886160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C6C6-EA9F-BAC4-3A7A-CD3B699A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41438"/>
            <a:ext cx="2971800" cy="418623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Answer the following </a:t>
            </a:r>
            <a:br>
              <a:rPr lang="en-US" b="1" dirty="0">
                <a:solidFill>
                  <a:schemeClr val="tx1"/>
                </a:solidFill>
                <a:cs typeface="+mj-cs"/>
              </a:rPr>
            </a:br>
            <a:r>
              <a:rPr lang="en-US" b="1" dirty="0">
                <a:solidFill>
                  <a:schemeClr val="tx1"/>
                </a:solidFill>
                <a:cs typeface="+mj-cs"/>
              </a:rPr>
              <a:t>questions on your note-taker and discuss as a class.</a:t>
            </a:r>
            <a:r>
              <a:rPr lang="en-US" b="1" dirty="0">
                <a:solidFill>
                  <a:schemeClr val="bg1"/>
                </a:solidFill>
                <a:cs typeface="+mj-cs"/>
              </a:rPr>
              <a:t>. </a:t>
            </a:r>
            <a:endParaRPr lang="en-US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77826" name="Content Placeholder 2">
            <a:extLst>
              <a:ext uri="{FF2B5EF4-FFF2-40B4-BE49-F238E27FC236}">
                <a16:creationId xmlns:a16="http://schemas.microsoft.com/office/drawing/2014/main" id="{60D3F2C4-7227-21A5-A939-F281DB14551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4400" y="685800"/>
            <a:ext cx="5295900" cy="5575300"/>
          </a:xfrm>
        </p:spPr>
      </p:pic>
    </p:spTree>
    <p:extLst>
      <p:ext uri="{BB962C8B-B14F-4D97-AF65-F5344CB8AC3E}">
        <p14:creationId xmlns:p14="http://schemas.microsoft.com/office/powerpoint/2010/main" val="3991627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00" name="Group 5939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9401" name="Straight Connector 5940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02" name="Straight Connector 5940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40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40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405" name="Isosceles Triangle 5940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40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40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40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409" name="Isosceles Triangle 5940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410" name="Isosceles Triangle 5940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9393" name="Title 2">
            <a:extLst>
              <a:ext uri="{FF2B5EF4-FFF2-40B4-BE49-F238E27FC236}">
                <a16:creationId xmlns:a16="http://schemas.microsoft.com/office/drawing/2014/main" id="{2F4A81C2-54C2-E1C9-6D86-1F4405F6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424" y="3795012"/>
            <a:ext cx="575535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3900" b="1" kern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WCSD Dress Code Policy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0D2704-7F24-A058-5165-AE12ABFB0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096" y="4974214"/>
            <a:ext cx="5699404" cy="12973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 to page 3 in your planner and we will review the dress code policy.</a:t>
            </a:r>
          </a:p>
        </p:txBody>
      </p:sp>
      <p:pic>
        <p:nvPicPr>
          <p:cNvPr id="59395" name="Picture 4" descr="Dress Code - Marshall County High School">
            <a:extLst>
              <a:ext uri="{FF2B5EF4-FFF2-40B4-BE49-F238E27FC236}">
                <a16:creationId xmlns:a16="http://schemas.microsoft.com/office/drawing/2014/main" id="{54AE5418-6366-4502-2D04-0890F23B3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654" y="762102"/>
            <a:ext cx="5156775" cy="309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C1AF62AA-DD5D-33CC-6A0E-F0DFE6E6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8875"/>
            <a:ext cx="7886700" cy="1009650"/>
          </a:xfrm>
        </p:spPr>
        <p:txBody>
          <a:bodyPr/>
          <a:lstStyle/>
          <a:p>
            <a:r>
              <a:rPr lang="en-US" altLang="en-US" sz="5100">
                <a:solidFill>
                  <a:schemeClr val="bg1"/>
                </a:solidFill>
              </a:rPr>
              <a:t>WCSD Dress Code Policy</a:t>
            </a:r>
          </a:p>
        </p:txBody>
      </p:sp>
      <p:pic>
        <p:nvPicPr>
          <p:cNvPr id="3" name="Content Placeholder 2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3EB4F898-C9D5-2FF4-B507-9AEB18DBD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7637"/>
            <a:ext cx="6686550" cy="658821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2" name="Group 215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1511" name="Straight Connector 215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14" name="Straight Connector 215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23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5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517" name="Isosceles Triangle 215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5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5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5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521" name="Isosceles Triangle 215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522" name="Isosceles Triangle 215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524" name="Rectangle 21523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0119B-7B86-9678-8FDC-163C3606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21534" name="Isosceles Triangle 21525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1545" name="Straight Connector 21527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TextBox 3">
            <a:extLst>
              <a:ext uri="{FF2B5EF4-FFF2-40B4-BE49-F238E27FC236}">
                <a16:creationId xmlns:a16="http://schemas.microsoft.com/office/drawing/2014/main" id="{F73476F1-180E-3102-CBC1-278651796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835" y="1514239"/>
            <a:ext cx="5533701" cy="620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571500" indent="-5715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Ice breakers and Name Tags/Name Tents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Building Community by Recognizing Values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S.T.R.I.K.E. Matrix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Levels of Volume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School Tour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  <a:r>
              <a:rPr lang="en-US" alt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/8</a:t>
            </a:r>
            <a:r>
              <a:rPr lang="en-US" alt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Grade Assembly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Planner Scavenger Hunt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WCSD Electronic Devices Policy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WCSD Dress Code Policy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Attendance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Safety Procedures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Emergency Procedures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Behavior Grading Rubric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Lockers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Breakfast/Lunch Procedures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Extracurricular Activities/Athletics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1530" name="Isosceles Triangle 21529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D41701B5-643F-31F5-0D01-4D6E865C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311" y="4675775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WCSD Dress Code Policy Violations</a:t>
            </a:r>
          </a:p>
        </p:txBody>
      </p:sp>
      <p:pic>
        <p:nvPicPr>
          <p:cNvPr id="3" name="Content Placeholder 2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91038233-2945-3B6B-4E70-F93D6F5A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6" y="685801"/>
            <a:ext cx="8914789" cy="350885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0872-17FE-CD07-B670-BD6E8400F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41438"/>
            <a:ext cx="2971800" cy="418623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Answer the following </a:t>
            </a:r>
            <a:br>
              <a:rPr lang="en-US" b="1" dirty="0">
                <a:solidFill>
                  <a:schemeClr val="tx1"/>
                </a:solidFill>
                <a:cs typeface="+mj-cs"/>
              </a:rPr>
            </a:br>
            <a:r>
              <a:rPr lang="en-US" b="1" dirty="0">
                <a:solidFill>
                  <a:schemeClr val="tx1"/>
                </a:solidFill>
                <a:cs typeface="+mj-cs"/>
              </a:rPr>
              <a:t>questions on your note-taker and discuss as a class.</a:t>
            </a:r>
            <a:r>
              <a:rPr lang="en-US" b="1" dirty="0">
                <a:solidFill>
                  <a:schemeClr val="bg1"/>
                </a:solidFill>
                <a:cs typeface="+mj-cs"/>
              </a:rPr>
              <a:t>. </a:t>
            </a:r>
            <a:endParaRPr lang="en-US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66562" name="Content Placeholder 2">
            <a:extLst>
              <a:ext uri="{FF2B5EF4-FFF2-40B4-BE49-F238E27FC236}">
                <a16:creationId xmlns:a16="http://schemas.microsoft.com/office/drawing/2014/main" id="{F88613A6-AB89-AFDB-4EFF-738D6EDFE271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1700" y="838200"/>
            <a:ext cx="5308600" cy="54229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67F7-604E-2146-A751-4FA33B68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45" y="3048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Attendance</a:t>
            </a:r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9C272417-DA7C-B8EB-C9B3-1F17BB7E6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8" r="54602" b="1"/>
          <a:stretch/>
        </p:blipFill>
        <p:spPr>
          <a:xfrm>
            <a:off x="1020445" y="1930400"/>
            <a:ext cx="1159194" cy="38823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09A25-EA26-C28D-3470-2A2BBF0D5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143000"/>
            <a:ext cx="5257800" cy="5715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Students who come to class on time and consistently will receive additional signatures and incentives for exemplifying Responsibility in the STRIKE matrix.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your entire Advisory is present your will earn a letter in Depoali.  Once your Advisory spells Depoali you will get a reward (as decided on per your team).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have the amount of days you are absent plus one day to acquire and complete your late work.  If you’re absent on a Monday and Tuesday, you have until Friday to complete your missing work and turn it in for full credit.  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Our goal this year is to ensure that all students are absent less than 10% of the school year.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4, 8, and 10 absences your family will receive calls from teachers and administration regarding absences, attendance letters listing additional interventions, and you will be put on a 20 day attendance monitor after the second attendance letter. 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follow a progressive discipline policy regarding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tardies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  If you become consistently tardy to class you will be required to conference with teachers, administration, and will receive tardy detentions. </a:t>
            </a:r>
          </a:p>
        </p:txBody>
      </p:sp>
    </p:spTree>
    <p:extLst>
      <p:ext uri="{BB962C8B-B14F-4D97-AF65-F5344CB8AC3E}">
        <p14:creationId xmlns:p14="http://schemas.microsoft.com/office/powerpoint/2010/main" val="1901202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CB1C4E83-87F3-1E1A-4F4A-E05005D3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05" y="7810"/>
            <a:ext cx="6447501" cy="1320800"/>
          </a:xfrm>
        </p:spPr>
        <p:txBody>
          <a:bodyPr anchor="t">
            <a:norm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Safety Procedures</a:t>
            </a:r>
            <a:b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Bathrooms and Water</a:t>
            </a:r>
          </a:p>
        </p:txBody>
      </p:sp>
      <p:pic>
        <p:nvPicPr>
          <p:cNvPr id="67587" name="Picture 3" descr="A cartoon of a hand sanitizer&#10;&#10;Description automatically generated">
            <a:extLst>
              <a:ext uri="{FF2B5EF4-FFF2-40B4-BE49-F238E27FC236}">
                <a16:creationId xmlns:a16="http://schemas.microsoft.com/office/drawing/2014/main" id="{1C768FAC-8940-99C4-3FCA-E0D3FC3B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105" y="2159331"/>
            <a:ext cx="2186980" cy="26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5B1C0-11CF-1A06-D994-514F0124D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1219199"/>
            <a:ext cx="4953000" cy="55626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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Use the restroom during passing.  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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you need to use the restroom during class you will need to fill out a pass in the back your planner and get permission from your teacher.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not be using the passes at the bottom of each date in the planner.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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Sign-out before leaving the classroom and leave your planner in the classroom when you go to the restroom. 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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 will take the designate lanyard for the class when going to the restroom, to get water or to go to your locker.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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 can bring your own water bottle to carry with you.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are not allowed to carry in other drinks besides your water bottle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For example, Prime Hydration, Red Bull, Starbucks, etc. 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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Hand Sanitation Stations are located throughout the school for you to use frequently.  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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Wash your hands frequently and after using the bathroom.</a:t>
            </a:r>
          </a:p>
          <a:p>
            <a:pPr marL="0" indent="0">
              <a:lnSpc>
                <a:spcPct val="90000"/>
              </a:lnSpc>
              <a:buFont typeface="Wingdings 2" pitchFamily="2" charset="2"/>
              <a:buNone/>
              <a:defRPr/>
            </a:pPr>
            <a:endParaRPr lang="en-US" sz="1400" dirty="0">
              <a:latin typeface="+mj-lt"/>
              <a:cs typeface="+mn-cs"/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endParaRPr lang="en-US" sz="14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71682" descr="Fire extinguisher and hose reel in hotel corridor">
            <a:extLst>
              <a:ext uri="{FF2B5EF4-FFF2-40B4-BE49-F238E27FC236}">
                <a16:creationId xmlns:a16="http://schemas.microsoft.com/office/drawing/2014/main" id="{92000571-CBE9-598F-00AE-E3BF46FA9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1" t="3673" b="5418"/>
          <a:stretch/>
        </p:blipFill>
        <p:spPr>
          <a:xfrm>
            <a:off x="160876" y="8477"/>
            <a:ext cx="9143980" cy="6857990"/>
          </a:xfrm>
          <a:prstGeom prst="rect">
            <a:avLst/>
          </a:prstGeom>
        </p:spPr>
      </p:pic>
      <p:sp>
        <p:nvSpPr>
          <p:cNvPr id="71708" name="Isosceles Triangle 71707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10" name="Parallelogram 71709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8141" y="0"/>
            <a:ext cx="702945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712" name="Straight Connector 71711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714" name="Straight Connector 71713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16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681" name="Title 1">
            <a:extLst>
              <a:ext uri="{FF2B5EF4-FFF2-40B4-BE49-F238E27FC236}">
                <a16:creationId xmlns:a16="http://schemas.microsoft.com/office/drawing/2014/main" id="{2EE2D003-199D-929E-9081-2BB6EF63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470" y="305594"/>
            <a:ext cx="5428500" cy="1320800"/>
          </a:xfrm>
        </p:spPr>
        <p:txBody>
          <a:bodyPr anchor="t">
            <a:normAutofit/>
          </a:bodyPr>
          <a:lstStyle/>
          <a:p>
            <a:pPr algn="ctr"/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Emergency Procedures</a:t>
            </a:r>
          </a:p>
        </p:txBody>
      </p:sp>
      <p:sp>
        <p:nvSpPr>
          <p:cNvPr id="71718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20" name="Isosceles Triangle 71719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817DB-60DC-535A-18F1-9B11438BB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599" y="1143000"/>
            <a:ext cx="4821901" cy="5867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2" pitchFamily="2" charset="2"/>
              <a:buNone/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Fire Drills and Evacuations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the alarm sounds all talking/noise stops.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Quietly line up in a single file line at the door.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Wait for your teacher to give you permission to exit the classroom.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Your teachers in each class will give you information of where your designated evacuation areas are located.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the building is evacuated while you are at lunch or during passing, go to your designated advisory area and line up.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Once you are in your designated evacuation area, stand quietly in line while attendance is taken.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are at a level 0 the entire time during an emergency.</a:t>
            </a:r>
          </a:p>
        </p:txBody>
      </p:sp>
      <p:sp>
        <p:nvSpPr>
          <p:cNvPr id="71722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24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26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28" name="Isosceles Triangle 71727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E8F861EC-B03E-65A4-8EA6-1A391545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algn="ctr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Emergency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E522A-D48F-C4F9-8CBB-74517F8EF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Wingdings 2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Red</a:t>
            </a: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Stop all classroom activities and lock door(s).</a:t>
            </a: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Cover windows.</a:t>
            </a: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Remain silent.</a:t>
            </a: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Your teacher will direct you to a place in the classroom out of line of sight of the door.</a:t>
            </a: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a student is outside of a classroom, find a concealed place to hide.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2800" b="1" dirty="0">
                <a:solidFill>
                  <a:srgbClr val="EAE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Yellow</a:t>
            </a: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Shelter in place-no movement until cleared.</a:t>
            </a: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Continuation of classroom activities with locked door(s). </a:t>
            </a: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Cover windows. </a:t>
            </a:r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Blue</a:t>
            </a: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Medical Emergency</a:t>
            </a: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School is placed in a Code Yellow-no passing until cleared.</a:t>
            </a:r>
          </a:p>
          <a:p>
            <a:pPr marL="0" indent="0" algn="ctr">
              <a:buFont typeface="Wingdings 2" pitchFamily="2" charset="2"/>
              <a:buNone/>
              <a:defRPr/>
            </a:pPr>
            <a:endParaRPr lang="en-US" sz="2400" dirty="0"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CCC01628-309F-1E63-AA3B-CCFCB97D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Safety/Emergency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8AB5-0D9B-462B-BACE-C666C238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2" pitchFamily="2" charset="2"/>
              <a:buNone/>
              <a:defRPr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Answer the following questions on your note-taker and discuss as a class.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Wingdings 2" pitchFamily="2" charset="2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is the best time to use the restroom?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Wingdings 2" pitchFamily="2" charset="2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do you go if there is an evacuation of the building during a non-class time?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6" name="Group 78855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8857" name="Straight Connector 78856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58" name="Straight Connector 78857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859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860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861" name="Isosceles Triangle 78860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862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863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864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865" name="Isosceles Triangle 78864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866" name="Isosceles Triangle 78865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8868" name="Rectangle 7886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70" name="Rectangle 78869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872" name="Isosceles Triangle 7887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8849" name="Title 11">
            <a:extLst>
              <a:ext uri="{FF2B5EF4-FFF2-40B4-BE49-F238E27FC236}">
                <a16:creationId xmlns:a16="http://schemas.microsoft.com/office/drawing/2014/main" id="{A99195A5-7F9E-03C0-1F87-A6924461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300" b="1" dirty="0">
                <a:solidFill>
                  <a:schemeClr val="bg1"/>
                </a:solidFill>
              </a:rPr>
              <a:t>Behavior Grading Rubric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289AAE-1A47-FB16-2E04-8A54BD91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5315" y="2160590"/>
            <a:ext cx="2980457" cy="344011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-285750"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bg1"/>
                </a:solidFill>
              </a:rPr>
              <a:t>Behavior grades will be given weekly in each class based on a 5-point scale. </a:t>
            </a:r>
          </a:p>
          <a:p>
            <a:pPr marL="285750" indent="-285750"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bg1"/>
                </a:solidFill>
              </a:rPr>
              <a:t>The Behavior Grading Rubric follows the S.T.R.I.K.E. matrix. </a:t>
            </a:r>
          </a:p>
        </p:txBody>
      </p:sp>
      <p:pic>
        <p:nvPicPr>
          <p:cNvPr id="78851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7F266E01-43D8-9F69-6861-EC1B4C9075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19682"/>
            <a:ext cx="3857625" cy="4606120"/>
          </a:xfrm>
          <a:prstGeom prst="rect">
            <a:avLst/>
          </a:prstGeom>
        </p:spPr>
      </p:pic>
      <p:sp>
        <p:nvSpPr>
          <p:cNvPr id="78874" name="Isosceles Triangle 7887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CF6F14CF-F940-A913-3A1B-ADE89053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842" y="152400"/>
            <a:ext cx="3693658" cy="13208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Lockers</a:t>
            </a:r>
          </a:p>
        </p:txBody>
      </p:sp>
      <p:pic>
        <p:nvPicPr>
          <p:cNvPr id="79876" name="Picture 79874" descr="Three yellow school lockers">
            <a:extLst>
              <a:ext uri="{FF2B5EF4-FFF2-40B4-BE49-F238E27FC236}">
                <a16:creationId xmlns:a16="http://schemas.microsoft.com/office/drawing/2014/main" id="{8EC42671-A7A4-4D32-36D3-2CD41E5BA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11" r="34022"/>
          <a:stretch/>
        </p:blipFill>
        <p:spPr>
          <a:xfrm>
            <a:off x="599860" y="1285692"/>
            <a:ext cx="2438776" cy="41335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905EE-1A93-EAA8-BF57-49869A7CD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842" y="1447209"/>
            <a:ext cx="4205758" cy="4953000"/>
          </a:xfrm>
        </p:spPr>
        <p:txBody>
          <a:bodyPr>
            <a:normAutofit fontScale="92500"/>
          </a:bodyPr>
          <a:lstStyle/>
          <a:p>
            <a:pPr>
              <a:buFont typeface="Wingdings 2" panose="05020102010507070707" pitchFamily="18" charset="2"/>
              <a:buChar char=""/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Backpacks will remain in lockers throughout the school day.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You may decorate your lockers; however, you may not use tape, stickers, markers or anything that is permanent. 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We will watch a video to help teach us or remind us how to open a locker before you try to open your own locker.  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333671CE-FBFA-F3BE-B72A-66DD374F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835" y="228600"/>
            <a:ext cx="4818330" cy="1320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Lockers Tips</a:t>
            </a:r>
          </a:p>
        </p:txBody>
      </p:sp>
      <p:pic>
        <p:nvPicPr>
          <p:cNvPr id="81924" name="Picture 81922" descr="An open toilet door">
            <a:extLst>
              <a:ext uri="{FF2B5EF4-FFF2-40B4-BE49-F238E27FC236}">
                <a16:creationId xmlns:a16="http://schemas.microsoft.com/office/drawing/2014/main" id="{5FDCB9BE-ED98-FFCD-16CE-5EAAB66B0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30" r="46311" b="1995"/>
          <a:stretch/>
        </p:blipFill>
        <p:spPr>
          <a:xfrm>
            <a:off x="0" y="251637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81932" name="Isosceles Triangle 81931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143C7-7FE4-382F-9D29-468FF77F3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70001"/>
            <a:ext cx="5715000" cy="54863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you can, practice opening a combination lock at home.  The more you can practice with this type of lock, the easier opening your locker at school will be.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Keep your locker combination to yourself.  If you do forget your combination, you can ask your Advisory teacher for help.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Your locker number and combination can be found on your class schedule.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Some locks are tricky. You may find you have to tug harder, lean on your locker a bit, or jiggle the latch to coax it open.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nothing works, ask for help.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933D4F6A-0ACE-3809-E4DA-3DF42698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842" y="68712"/>
            <a:ext cx="4059900" cy="17780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Building Community by Recognizing Values</a:t>
            </a:r>
          </a:p>
        </p:txBody>
      </p:sp>
      <p:pic>
        <p:nvPicPr>
          <p:cNvPr id="31751" name="Picture 31747" descr="A group of people sitting around a table with a paper&#10;&#10;Description automatically generated">
            <a:extLst>
              <a:ext uri="{FF2B5EF4-FFF2-40B4-BE49-F238E27FC236}">
                <a16:creationId xmlns:a16="http://schemas.microsoft.com/office/drawing/2014/main" id="{370B21D1-0FF3-9D7E-1F7F-64D27FD3B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06" r="31106"/>
          <a:stretch/>
        </p:blipFill>
        <p:spPr>
          <a:xfrm>
            <a:off x="602870" y="1166183"/>
            <a:ext cx="2438776" cy="4133457"/>
          </a:xfrm>
          <a:prstGeom prst="rect">
            <a:avLst/>
          </a:prstGeom>
        </p:spPr>
      </p:pic>
      <p:sp>
        <p:nvSpPr>
          <p:cNvPr id="31750" name="Content Placeholder 2">
            <a:extLst>
              <a:ext uri="{FF2B5EF4-FFF2-40B4-BE49-F238E27FC236}">
                <a16:creationId xmlns:a16="http://schemas.microsoft.com/office/drawing/2014/main" id="{BC9D16A4-6F9B-FE09-9BEB-87A11267B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842" y="1676400"/>
            <a:ext cx="4059900" cy="42672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your guided note-taker list your three strengths you bring to school.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Share these three strengths with your group.  As a group share common strengths heard with the class. Your teacher will record ideas on the whiteboard. If ideas are repeated, a check mark will go next to them.</a:t>
            </a: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pPr>
              <a:buFont typeface="Wingdings 2" pitchFamily="2" charset="2"/>
              <a:buNone/>
            </a:pPr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6" name="Rectangle 83985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981" name="Picture 83970" descr="Three yellow school lockers">
            <a:extLst>
              <a:ext uri="{FF2B5EF4-FFF2-40B4-BE49-F238E27FC236}">
                <a16:creationId xmlns:a16="http://schemas.microsoft.com/office/drawing/2014/main" id="{FD79B441-D6F9-639E-887B-CA2F138CE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l="571" r="8429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83969" name="Title 1">
            <a:extLst>
              <a:ext uri="{FF2B5EF4-FFF2-40B4-BE49-F238E27FC236}">
                <a16:creationId xmlns:a16="http://schemas.microsoft.com/office/drawing/2014/main" id="{25A880C2-250E-A64D-3D84-4B9837B7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Locker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3693D-C8D6-2FDE-6A2A-72973656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6578600" cy="4316411"/>
          </a:xfrm>
        </p:spPr>
        <p:txBody>
          <a:bodyPr>
            <a:normAutofit fontScale="92500"/>
          </a:bodyPr>
          <a:lstStyle/>
          <a:p>
            <a:pPr>
              <a:buFont typeface="Wingdings 2" panose="05020102010507070707" pitchFamily="18" charset="2"/>
              <a:buChar char=""/>
              <a:defRPr/>
            </a:pP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you're done getting your books or anything you need out, close the locker shut &amp; turn it to zero to begin clearing it. But stop after you have turned it 2 or 3 times. It saves time. 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clearing your locker instead of leaving it on the last number, it prevents other people from opening it.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endParaRPr lang="en-US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45EDA680-7F6F-B2EC-B562-FD4CB2BE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835" y="141177"/>
            <a:ext cx="4818330" cy="1320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Lockers</a:t>
            </a:r>
          </a:p>
        </p:txBody>
      </p:sp>
      <p:pic>
        <p:nvPicPr>
          <p:cNvPr id="86019" name="Picture 86018" descr="Three yellow school lockers">
            <a:extLst>
              <a:ext uri="{FF2B5EF4-FFF2-40B4-BE49-F238E27FC236}">
                <a16:creationId xmlns:a16="http://schemas.microsoft.com/office/drawing/2014/main" id="{CEF8BF97-EC26-0460-D108-8F3EA1436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48" t="9091" r="42326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86028" name="Isosceles Triangle 86027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F4F07-8812-7F52-F9CC-513F8E590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170" y="1447800"/>
            <a:ext cx="5178029" cy="5105399"/>
          </a:xfrm>
        </p:spPr>
        <p:txBody>
          <a:bodyPr>
            <a:normAutofit/>
          </a:bodyPr>
          <a:lstStyle/>
          <a:p>
            <a:pPr marL="0" indent="0">
              <a:buFont typeface="Wingdings 2" pitchFamily="2" charset="2"/>
              <a:buNone/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Answer the following questions on your note-taker and discuss as a class.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Wingdings 2" pitchFamily="2" charset="2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Explain what you can do if you forget the combination to your locker.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Wingdings 2" pitchFamily="2" charset="2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List at least 2 items you may decorate your locker with.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87042" descr="Padlock on computer motherboard">
            <a:extLst>
              <a:ext uri="{FF2B5EF4-FFF2-40B4-BE49-F238E27FC236}">
                <a16:creationId xmlns:a16="http://schemas.microsoft.com/office/drawing/2014/main" id="{87A9B6B1-4E86-39F9-07BE-4EA59E0CC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7" r="32761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87041" name="Title 1">
            <a:extLst>
              <a:ext uri="{FF2B5EF4-FFF2-40B4-BE49-F238E27FC236}">
                <a16:creationId xmlns:a16="http://schemas.microsoft.com/office/drawing/2014/main" id="{3CC06DD0-B744-7E6A-21D6-9DF68EDF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3581399" cy="20574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Lockers </a:t>
            </a:r>
            <a:b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How-To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507F4-2E4E-C77F-21EB-ED84C6AB6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2160589"/>
            <a:ext cx="3225799" cy="3880773"/>
          </a:xfrm>
        </p:spPr>
        <p:txBody>
          <a:bodyPr>
            <a:noAutofit/>
          </a:bodyPr>
          <a:lstStyle/>
          <a:p>
            <a:pPr marL="0" indent="0">
              <a:buFont typeface="Wingdings 2" pitchFamily="2" charset="2"/>
              <a:buNone/>
              <a:defRPr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1. Watch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this video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 how to open a combination lock.</a:t>
            </a:r>
          </a:p>
          <a:p>
            <a:pPr marL="0" indent="0">
              <a:buFont typeface="Wingdings 2" pitchFamily="2" charset="2"/>
              <a:buNone/>
              <a:defRPr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2. Practice opening your locker.</a:t>
            </a:r>
          </a:p>
        </p:txBody>
      </p:sp>
      <p:cxnSp>
        <p:nvCxnSpPr>
          <p:cNvPr id="87047" name="Straight Connector 8704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049" name="Straight Connector 8704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05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05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05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05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05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06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06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853FA23F-8210-EC2F-99C6-2D6AD979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04973"/>
            <a:ext cx="5507700" cy="101422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Breakfast/Lunch Procedures and Expectations</a:t>
            </a:r>
          </a:p>
        </p:txBody>
      </p:sp>
      <p:pic>
        <p:nvPicPr>
          <p:cNvPr id="89091" name="Picture 89090" descr="Tray of takeaway coffees">
            <a:extLst>
              <a:ext uri="{FF2B5EF4-FFF2-40B4-BE49-F238E27FC236}">
                <a16:creationId xmlns:a16="http://schemas.microsoft.com/office/drawing/2014/main" id="{249A71D4-611F-6278-E938-7F5B8C37D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06" r="39864" b="1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89095" name="Isosceles Triangle 89094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D639B2-D858-04BE-B2A1-B6B30AC5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95400"/>
            <a:ext cx="5334000" cy="53576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Students who come into the cafeteria must stay in the cafeteria until the bell rings. There will be no in-and-out. 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Students sit in the cafeteria for lunch using a volume no higher than two.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Students must stay in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cafeteria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the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first 10 minutes of lunch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then students may go outside the the basketball courts/field or library.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Once students have chosen a lunch location students must stay there for the remainder of the lunch period. 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ALL food and drink needs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be consumed in the cafeteria.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Food or drink deliveries will not be accepted and thrown into the trash. 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If you cut the lunch line you will be sent to the back of the line.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Be responsible and show integrity by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cleaning up after yourself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when you finish your lunch. 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You will be asked to help clean the cafeteria if you are throwing food or leaving a mess.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73AC-55A1-80BB-EB32-5F431D02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Extracurricular Activities/Athletics</a:t>
            </a:r>
          </a:p>
        </p:txBody>
      </p:sp>
      <p:pic>
        <p:nvPicPr>
          <p:cNvPr id="5" name="Picture 4" descr="Coach's whistle">
            <a:extLst>
              <a:ext uri="{FF2B5EF4-FFF2-40B4-BE49-F238E27FC236}">
                <a16:creationId xmlns:a16="http://schemas.microsoft.com/office/drawing/2014/main" id="{B34FD45C-CD98-D7DA-2652-5F0360337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35" r="17536" b="1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015AE-B06C-5675-14DD-DF8CBD8C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170" y="2160589"/>
            <a:ext cx="4949429" cy="469741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 the S.T.R.I.K.E. Matrix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 food or drinks in the gym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must stay in the student section during games unless accompanied by a parent/guardian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 must remain in the gym for the entire event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will need administration permission during a game to go to the vending machine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must be present at school that day to attend a game after school</a:t>
            </a:r>
          </a:p>
        </p:txBody>
      </p:sp>
    </p:spTree>
    <p:extLst>
      <p:ext uri="{BB962C8B-B14F-4D97-AF65-F5344CB8AC3E}">
        <p14:creationId xmlns:p14="http://schemas.microsoft.com/office/powerpoint/2010/main" val="1986845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FFE70D6F-62ED-F42C-A192-A39026F1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04850"/>
          </a:xfrm>
        </p:spPr>
        <p:txBody>
          <a:bodyPr/>
          <a:lstStyle/>
          <a:p>
            <a:pPr algn="ctr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Back to School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CB523-F379-9CBA-FB90-E56DE3885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478155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+mj-lt"/>
                <a:cs typeface="+mn-cs"/>
              </a:rPr>
              <a:t>Teachers- You can have students complete this section on their guided note-taker at the end of the day when they come back to Enrichment after 6</a:t>
            </a:r>
            <a:r>
              <a:rPr lang="en-US" sz="1800" baseline="30000" dirty="0">
                <a:solidFill>
                  <a:srgbClr val="FF0000"/>
                </a:solidFill>
                <a:latin typeface="+mj-lt"/>
                <a:cs typeface="+mn-cs"/>
              </a:rPr>
              <a:t>th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+mn-cs"/>
              </a:rPr>
              <a:t> Period. </a:t>
            </a:r>
          </a:p>
        </p:txBody>
      </p:sp>
      <p:pic>
        <p:nvPicPr>
          <p:cNvPr id="91139" name="Picture 6" descr="Table&#10;&#10;Description automatically generated">
            <a:extLst>
              <a:ext uri="{FF2B5EF4-FFF2-40B4-BE49-F238E27FC236}">
                <a16:creationId xmlns:a16="http://schemas.microsoft.com/office/drawing/2014/main" id="{C105E454-2C2F-E00B-CCED-AC8F810A4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2296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3FF2DC46-A14E-BE3C-FA98-1E8C3584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15240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Back to School</a:t>
            </a:r>
            <a:b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Guided Note-taker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3D9A1-5184-9E21-9657-305432BB4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Share this note-taker with your family about the expectations and procedures we reviewed today.  </a:t>
            </a:r>
          </a:p>
          <a:p>
            <a:pPr marL="0" indent="0">
              <a:buNone/>
              <a:defRPr/>
            </a:pPr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Returned it signed to your Enrichment teacher for 3 signatures: Knowledge (1), Responsibility (1) and Strength (1).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2770" descr="Hands holding each other's wrists and interlinked to form a circle">
            <a:extLst>
              <a:ext uri="{FF2B5EF4-FFF2-40B4-BE49-F238E27FC236}">
                <a16:creationId xmlns:a16="http://schemas.microsoft.com/office/drawing/2014/main" id="{E631C080-7A3C-7764-9D13-22CD0109E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1" b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2780" name="Isosceles Triangle 32779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782" name="Parallelogram 32781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8141" y="0"/>
            <a:ext cx="702945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784" name="Straight Connector 32783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86" name="Straight Connector 32785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8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769" name="Title 1">
            <a:extLst>
              <a:ext uri="{FF2B5EF4-FFF2-40B4-BE49-F238E27FC236}">
                <a16:creationId xmlns:a16="http://schemas.microsoft.com/office/drawing/2014/main" id="{D4198EA4-B9FF-376C-69B6-DEB8F591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186" y="162147"/>
            <a:ext cx="4865966" cy="1320800"/>
          </a:xfrm>
        </p:spPr>
        <p:txBody>
          <a:bodyPr anchor="t">
            <a:norm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Building Community by Recognizing Values</a:t>
            </a:r>
          </a:p>
        </p:txBody>
      </p:sp>
      <p:sp>
        <p:nvSpPr>
          <p:cNvPr id="32790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792" name="Isosceles Triangle 32791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4673B-7C61-5CC1-510B-7873A4BF5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848" y="1491414"/>
            <a:ext cx="5167733" cy="50533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 just listed character strengths </a:t>
            </a:r>
            <a:r>
              <a:rPr lang="en-US" sz="28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(your behaviors, beliefs and personality that help others understand who you are) that you bring to school to help build our community</a:t>
            </a:r>
            <a:r>
              <a:rPr lang="en-US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Each of us has personal values. Our values guide our actions and choices we make as seen through our character. </a:t>
            </a: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if you value honesty you would tell the truth.</a:t>
            </a:r>
          </a:p>
        </p:txBody>
      </p:sp>
      <p:sp>
        <p:nvSpPr>
          <p:cNvPr id="32794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796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798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800" name="Isosceles Triangle 32799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4198EA4-B9FF-376C-69B6-DEB8F591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9" y="609600"/>
            <a:ext cx="4369241" cy="13208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Building Community by Recognizing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4673B-7C61-5CC1-510B-7873A4BF5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75" y="2133600"/>
            <a:ext cx="4591525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Looking at your character strengths write down a personal value you have.  For example, I am a good listener.  I value other’s opinion or respect others.  </a:t>
            </a:r>
            <a:endParaRPr lang="en-US" altLang="en-US" sz="26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en-US" sz="2600" dirty="0">
                <a:latin typeface="+mj-lt"/>
              </a:rPr>
              <a:t>Share your personal values with your group.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latin typeface="+mj-lt"/>
              </a:rPr>
              <a:t>As a group share common values you heard with the class.  </a:t>
            </a:r>
            <a:endParaRPr lang="en-US" altLang="en-US" sz="2600" dirty="0">
              <a:latin typeface="+mj-lt"/>
              <a:cs typeface="+mn-cs"/>
            </a:endParaRPr>
          </a:p>
          <a:p>
            <a:pPr>
              <a:lnSpc>
                <a:spcPct val="90000"/>
              </a:lnSpc>
            </a:pPr>
            <a:endParaRPr lang="en-US" altLang="en-US" sz="1700" dirty="0">
              <a:latin typeface="+mj-lt"/>
            </a:endParaRPr>
          </a:p>
        </p:txBody>
      </p:sp>
      <p:pic>
        <p:nvPicPr>
          <p:cNvPr id="32771" name="Picture 32770" descr="Drawings on colourful paper">
            <a:extLst>
              <a:ext uri="{FF2B5EF4-FFF2-40B4-BE49-F238E27FC236}">
                <a16:creationId xmlns:a16="http://schemas.microsoft.com/office/drawing/2014/main" id="{9B6158A1-48D4-DB99-8D26-70D9600D1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3" r="47647" b="1"/>
          <a:stretch/>
        </p:blipFill>
        <p:spPr>
          <a:xfrm>
            <a:off x="5334000" y="609600"/>
            <a:ext cx="1443325" cy="48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0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F4A55AA-EE7E-D032-EC6B-B545C484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What is S.T.R.I.K.E.?</a:t>
            </a:r>
          </a:p>
        </p:txBody>
      </p:sp>
      <p:graphicFrame>
        <p:nvGraphicFramePr>
          <p:cNvPr id="33795" name="Content Placeholder 2">
            <a:extLst>
              <a:ext uri="{FF2B5EF4-FFF2-40B4-BE49-F238E27FC236}">
                <a16:creationId xmlns:a16="http://schemas.microsoft.com/office/drawing/2014/main" id="{1746769E-BA2C-6B42-5145-9299E2CBE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996232"/>
              </p:ext>
            </p:extLst>
          </p:nvPr>
        </p:nvGraphicFramePr>
        <p:xfrm>
          <a:off x="457200" y="1466850"/>
          <a:ext cx="8229600" cy="508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3CF9F2-C7E1-232F-C0B2-BE227F27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533400"/>
            <a:ext cx="4364700" cy="14732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So, what does S.T.R.I.K.E. stand for?</a:t>
            </a:r>
            <a:br>
              <a:rPr lang="en-US" sz="2500" dirty="0"/>
            </a:br>
            <a:endParaRPr lang="en-US" sz="2500" dirty="0"/>
          </a:p>
        </p:txBody>
      </p:sp>
      <p:pic>
        <p:nvPicPr>
          <p:cNvPr id="34818" name="Picture 2" descr="A blue snake with its mouth open&#10;&#10;Description automatically generated">
            <a:extLst>
              <a:ext uri="{FF2B5EF4-FFF2-40B4-BE49-F238E27FC236}">
                <a16:creationId xmlns:a16="http://schemas.microsoft.com/office/drawing/2014/main" id="{D713001F-8020-5583-9935-F2056E98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02666">
            <a:off x="598891" y="2115863"/>
            <a:ext cx="2681511" cy="27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52CD7-E793-966F-52EC-FB97694E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810" y="1767821"/>
            <a:ext cx="3739663" cy="45355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List each guiding principle on your note-taker as they are presented.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 each letter is introduced, as a class see if you can connect each guiding principle to  a value that was shared earlier.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4491AB22-400C-FB55-E34D-6C96737D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647825"/>
            <a:ext cx="6172200" cy="857250"/>
          </a:xfrm>
        </p:spPr>
        <p:txBody>
          <a:bodyPr>
            <a:normAutofit fontScale="90000"/>
          </a:bodyPr>
          <a:lstStyle/>
          <a:p>
            <a:br>
              <a:rPr lang="en-US" altLang="en-US" sz="6000" dirty="0"/>
            </a:br>
            <a:br>
              <a:rPr lang="en-US" altLang="en-US" sz="6000" dirty="0"/>
            </a:br>
            <a:br>
              <a:rPr lang="en-US" altLang="en-US" sz="6000" dirty="0"/>
            </a:br>
            <a:br>
              <a:rPr lang="en-US" altLang="en-US" sz="6000" dirty="0"/>
            </a:br>
            <a:r>
              <a:rPr lang="en-US" altLang="en-US" sz="6000" dirty="0"/>
              <a:t>STRENGTH</a:t>
            </a:r>
            <a:br>
              <a:rPr lang="en-US" altLang="en-US" sz="4500" dirty="0"/>
            </a:br>
            <a:endParaRPr lang="en-US" alt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AF863-4983-46C0-1A86-24EFD6520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99" y="788525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latin typeface="Calibri" panose="020F0502020204030204" pitchFamily="34" charset="0"/>
              </a:rPr>
              <a:t>S:  </a:t>
            </a:r>
            <a:r>
              <a:rPr lang="en-US" altLang="en-US" sz="4000" i="1" dirty="0">
                <a:latin typeface="Calibri" panose="020F0502020204030204" pitchFamily="34" charset="0"/>
              </a:rPr>
              <a:t>Strength</a:t>
            </a:r>
            <a:r>
              <a:rPr lang="en-US" altLang="en-US" sz="4000" dirty="0">
                <a:latin typeface="Calibri" panose="020F0502020204030204" pitchFamily="34" charset="0"/>
              </a:rPr>
              <a:t> – we have self-confidence and determination to succeed</a:t>
            </a: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33C54DA7-15F3-8FCA-1462-98309A4C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62" y="3084513"/>
            <a:ext cx="1270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>
            <a:extLst>
              <a:ext uri="{FF2B5EF4-FFF2-40B4-BE49-F238E27FC236}">
                <a16:creationId xmlns:a16="http://schemas.microsoft.com/office/drawing/2014/main" id="{5B2798D1-258D-74FF-D328-45A1ECAA6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82" y="2833280"/>
            <a:ext cx="16065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>
            <a:extLst>
              <a:ext uri="{FF2B5EF4-FFF2-40B4-BE49-F238E27FC236}">
                <a16:creationId xmlns:a16="http://schemas.microsoft.com/office/drawing/2014/main" id="{044E5BA3-7F05-4964-FCE3-817E9268E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30" y="2849229"/>
            <a:ext cx="1300434" cy="182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</TotalTime>
  <Words>2838</Words>
  <Application>Microsoft Macintosh PowerPoint</Application>
  <PresentationFormat>On-screen Show (4:3)</PresentationFormat>
  <Paragraphs>225</Paragraphs>
  <Slides>46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Constantia</vt:lpstr>
      <vt:lpstr>Trebuchet MS</vt:lpstr>
      <vt:lpstr>Wingdings 2</vt:lpstr>
      <vt:lpstr>Wingdings 3</vt:lpstr>
      <vt:lpstr>Facet</vt:lpstr>
      <vt:lpstr>PowerPoint Presentation</vt:lpstr>
      <vt:lpstr>Monday, August 14th</vt:lpstr>
      <vt:lpstr>Agenda</vt:lpstr>
      <vt:lpstr>Building Community by Recognizing Values</vt:lpstr>
      <vt:lpstr>Building Community by Recognizing Values</vt:lpstr>
      <vt:lpstr>Building Community by Recognizing Values</vt:lpstr>
      <vt:lpstr>What is S.T.R.I.K.E.?</vt:lpstr>
      <vt:lpstr>So, what does S.T.R.I.K.E. stand for? </vt:lpstr>
      <vt:lpstr>    STRENGTH </vt:lpstr>
      <vt:lpstr>TOLERANCE</vt:lpstr>
      <vt:lpstr>RESPONSIBILITY</vt:lpstr>
      <vt:lpstr>INTEGRITY</vt:lpstr>
      <vt:lpstr>KNOWLEDGE</vt:lpstr>
      <vt:lpstr>EMPATHY</vt:lpstr>
      <vt:lpstr>S.T.R.I.K.E and Values</vt:lpstr>
      <vt:lpstr>*Turn to page 10 in your planner, highlight or circle the Diamondback Dailies.  Diamondback Dailies are actions you can take everyday to help create a positive and safe learning environment for all students.</vt:lpstr>
      <vt:lpstr>So, what does this mean for you? </vt:lpstr>
      <vt:lpstr>School Tour</vt:lpstr>
      <vt:lpstr>Levels of Volume</vt:lpstr>
      <vt:lpstr>Levels of Volume</vt:lpstr>
      <vt:lpstr>Planner  Scavenger Hunt</vt:lpstr>
      <vt:lpstr>Bell Schedule Addition on PAGE 1</vt:lpstr>
      <vt:lpstr>WCSD Electronic Devices Policy</vt:lpstr>
      <vt:lpstr>WCSD Electronic Devices Policy</vt:lpstr>
      <vt:lpstr>PowerPoint Presentation</vt:lpstr>
      <vt:lpstr>PowerPoint Presentation</vt:lpstr>
      <vt:lpstr>Answer the following  questions on your note-taker and discuss as a class.. </vt:lpstr>
      <vt:lpstr>WCSD Dress Code Policy</vt:lpstr>
      <vt:lpstr>WCSD Dress Code Policy</vt:lpstr>
      <vt:lpstr>WCSD Dress Code Policy Violations</vt:lpstr>
      <vt:lpstr>Answer the following  questions on your note-taker and discuss as a class.. </vt:lpstr>
      <vt:lpstr>Attendance</vt:lpstr>
      <vt:lpstr>Safety Procedures Bathrooms and Water</vt:lpstr>
      <vt:lpstr>Emergency Procedures</vt:lpstr>
      <vt:lpstr>Emergency Procedures</vt:lpstr>
      <vt:lpstr>Safety/Emergency Procedures</vt:lpstr>
      <vt:lpstr>Behavior Grading Rubric</vt:lpstr>
      <vt:lpstr>Lockers</vt:lpstr>
      <vt:lpstr>Lockers Tips</vt:lpstr>
      <vt:lpstr>Locker Tips</vt:lpstr>
      <vt:lpstr>Lockers</vt:lpstr>
      <vt:lpstr>Lockers   How-To Video</vt:lpstr>
      <vt:lpstr>Breakfast/Lunch Procedures and Expectations</vt:lpstr>
      <vt:lpstr>Extracurricular Activities/Athletics</vt:lpstr>
      <vt:lpstr>Back to School Reflection</vt:lpstr>
      <vt:lpstr>Back to School  Guided Note-taker</vt:lpstr>
    </vt:vector>
  </TitlesOfParts>
  <Company>WCSD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Depoali Middle School</dc:title>
  <dc:creator>Erin Craig</dc:creator>
  <cp:lastModifiedBy>Phillips, Stefanie</cp:lastModifiedBy>
  <cp:revision>194</cp:revision>
  <dcterms:created xsi:type="dcterms:W3CDTF">2009-08-28T15:32:03Z</dcterms:created>
  <dcterms:modified xsi:type="dcterms:W3CDTF">2023-08-11T04:35:51Z</dcterms:modified>
</cp:coreProperties>
</file>