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7" r:id="rId6"/>
    <p:sldId id="264" r:id="rId7"/>
    <p:sldId id="265" r:id="rId8"/>
    <p:sldId id="266" r:id="rId9"/>
    <p:sldId id="262" r:id="rId10"/>
    <p:sldId id="259" r:id="rId11"/>
    <p:sldId id="268" r:id="rId12"/>
    <p:sldId id="269" r:id="rId13"/>
    <p:sldId id="270" r:id="rId14"/>
    <p:sldId id="271" r:id="rId15"/>
    <p:sldId id="272" r:id="rId16"/>
    <p:sldId id="261"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3" autoAdjust="0"/>
    <p:restoredTop sz="94660"/>
  </p:normalViewPr>
  <p:slideViewPr>
    <p:cSldViewPr snapToGrid="0">
      <p:cViewPr varScale="1">
        <p:scale>
          <a:sx n="67" d="100"/>
          <a:sy n="67" d="100"/>
        </p:scale>
        <p:origin x="2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051CE-3E81-45E7-9EAF-3872989A1B8B}"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1636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51CE-3E81-45E7-9EAF-3872989A1B8B}"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28469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51CE-3E81-45E7-9EAF-3872989A1B8B}"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235806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51CE-3E81-45E7-9EAF-3872989A1B8B}"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61532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9051CE-3E81-45E7-9EAF-3872989A1B8B}"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94259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051CE-3E81-45E7-9EAF-3872989A1B8B}"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417862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051CE-3E81-45E7-9EAF-3872989A1B8B}"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94561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051CE-3E81-45E7-9EAF-3872989A1B8B}"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43684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51CE-3E81-45E7-9EAF-3872989A1B8B}"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42921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051CE-3E81-45E7-9EAF-3872989A1B8B}"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104508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051CE-3E81-45E7-9EAF-3872989A1B8B}"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0F96A-2B49-4287-A0B0-EF5D2DC8FA1E}" type="slidenum">
              <a:rPr lang="en-US" smtClean="0"/>
              <a:t>‹#›</a:t>
            </a:fld>
            <a:endParaRPr lang="en-US"/>
          </a:p>
        </p:txBody>
      </p:sp>
    </p:spTree>
    <p:extLst>
      <p:ext uri="{BB962C8B-B14F-4D97-AF65-F5344CB8AC3E}">
        <p14:creationId xmlns:p14="http://schemas.microsoft.com/office/powerpoint/2010/main" val="426636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051CE-3E81-45E7-9EAF-3872989A1B8B}" type="datetimeFigureOut">
              <a:rPr lang="en-US" smtClean="0"/>
              <a:t>9/26/2017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0F96A-2B49-4287-A0B0-EF5D2DC8FA1E}" type="slidenum">
              <a:rPr lang="en-US" smtClean="0"/>
              <a:t>‹#›</a:t>
            </a:fld>
            <a:endParaRPr lang="en-US"/>
          </a:p>
        </p:txBody>
      </p:sp>
    </p:spTree>
    <p:extLst>
      <p:ext uri="{BB962C8B-B14F-4D97-AF65-F5344CB8AC3E}">
        <p14:creationId xmlns:p14="http://schemas.microsoft.com/office/powerpoint/2010/main" val="17211511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time_continue=408&amp;v=6jMhMVEjEQ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onlinesafetysite.com/P1/Teenstats.htm" TargetMode="External"/><Relationship Id="rId2" Type="http://schemas.openxmlformats.org/officeDocument/2006/relationships/hyperlink" Target="http://www.staysafeonline.org/"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netsmartz.org/RealLifeStories/TwoKindsOfStupid" TargetMode="External"/><Relationship Id="rId2" Type="http://schemas.openxmlformats.org/officeDocument/2006/relationships/hyperlink" Target="https://www.netsmartz.org/RealLifeStories/YourPhotoFate"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dirty="0" smtClean="0">
                <a:latin typeface="+mn-lt"/>
              </a:rPr>
              <a:t>Internet Safety</a:t>
            </a:r>
            <a:endParaRPr lang="en-US" sz="6000" b="1" dirty="0">
              <a:latin typeface="+mn-lt"/>
            </a:endParaRPr>
          </a:p>
        </p:txBody>
      </p:sp>
      <p:sp>
        <p:nvSpPr>
          <p:cNvPr id="5" name="Content Placeholder 4"/>
          <p:cNvSpPr>
            <a:spLocks noGrp="1"/>
          </p:cNvSpPr>
          <p:nvPr>
            <p:ph idx="1"/>
          </p:nvPr>
        </p:nvSpPr>
        <p:spPr/>
        <p:txBody>
          <a:bodyPr/>
          <a:lstStyle/>
          <a:p>
            <a:r>
              <a:rPr lang="en-US" sz="4000" b="1" dirty="0" smtClean="0"/>
              <a:t>Objectives:</a:t>
            </a:r>
          </a:p>
          <a:p>
            <a:pPr lvl="1"/>
            <a:r>
              <a:rPr lang="en-US" sz="3200" dirty="0" smtClean="0"/>
              <a:t>Students brainstorm potential ways the internet could be unsafe</a:t>
            </a:r>
          </a:p>
          <a:p>
            <a:pPr lvl="1"/>
            <a:r>
              <a:rPr lang="en-US" sz="3200" dirty="0" smtClean="0"/>
              <a:t>Students reflect on ways they can be more safe online</a:t>
            </a:r>
          </a:p>
          <a:p>
            <a:pPr lvl="1"/>
            <a:r>
              <a:rPr lang="en-US" sz="3200" dirty="0" smtClean="0"/>
              <a:t>Students commit to be more careful online</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112" y="4768850"/>
            <a:ext cx="3648075" cy="1543050"/>
          </a:xfrm>
          <a:prstGeom prst="rect">
            <a:avLst/>
          </a:prstGeom>
        </p:spPr>
      </p:pic>
    </p:spTree>
    <p:extLst>
      <p:ext uri="{BB962C8B-B14F-4D97-AF65-F5344CB8AC3E}">
        <p14:creationId xmlns:p14="http://schemas.microsoft.com/office/powerpoint/2010/main" val="535817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mn-lt"/>
              </a:rPr>
              <a:t>Scenarios </a:t>
            </a:r>
            <a:endParaRPr lang="en-US" sz="5400" dirty="0">
              <a:latin typeface="+mn-lt"/>
            </a:endParaRPr>
          </a:p>
        </p:txBody>
      </p:sp>
      <p:sp>
        <p:nvSpPr>
          <p:cNvPr id="3" name="TextBox 2"/>
          <p:cNvSpPr txBox="1"/>
          <p:nvPr/>
        </p:nvSpPr>
        <p:spPr>
          <a:xfrm>
            <a:off x="1380476" y="2743201"/>
            <a:ext cx="9431048" cy="313932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What stands out to you? </a:t>
            </a:r>
          </a:p>
          <a:p>
            <a:pPr marL="571500" indent="-571500">
              <a:buFont typeface="Arial" panose="020B0604020202020204" pitchFamily="34" charset="0"/>
              <a:buChar char="•"/>
            </a:pPr>
            <a:r>
              <a:rPr lang="en-US" sz="3600" dirty="0" smtClean="0"/>
              <a:t>Do you see any red flags for things that could be dangerous? </a:t>
            </a:r>
          </a:p>
          <a:p>
            <a:pPr marL="571500" indent="-571500">
              <a:buFont typeface="Arial" panose="020B0604020202020204" pitchFamily="34" charset="0"/>
              <a:buChar char="•"/>
            </a:pPr>
            <a:r>
              <a:rPr lang="en-US" sz="3600" dirty="0" smtClean="0"/>
              <a:t>What could happen in the scenario?</a:t>
            </a:r>
          </a:p>
          <a:p>
            <a:pPr marL="571500" indent="-571500">
              <a:buFont typeface="Arial" panose="020B0604020202020204" pitchFamily="34" charset="0"/>
              <a:buChar char="•"/>
            </a:pPr>
            <a:r>
              <a:rPr lang="en-US" sz="3600" dirty="0" smtClean="0"/>
              <a:t>What could have been done differently? </a:t>
            </a:r>
          </a:p>
          <a:p>
            <a:endParaRPr lang="en-US" dirty="0"/>
          </a:p>
        </p:txBody>
      </p:sp>
      <p:sp>
        <p:nvSpPr>
          <p:cNvPr id="4" name="TextBox 3"/>
          <p:cNvSpPr txBox="1"/>
          <p:nvPr/>
        </p:nvSpPr>
        <p:spPr>
          <a:xfrm>
            <a:off x="980425" y="1847612"/>
            <a:ext cx="8335024" cy="461665"/>
          </a:xfrm>
          <a:prstGeom prst="rect">
            <a:avLst/>
          </a:prstGeom>
          <a:noFill/>
        </p:spPr>
        <p:txBody>
          <a:bodyPr wrap="square" rtlCol="0">
            <a:spAutoFit/>
          </a:bodyPr>
          <a:lstStyle/>
          <a:p>
            <a:r>
              <a:rPr lang="en-US" sz="2400" dirty="0"/>
              <a:t>Your teacher will pass out or review some scenarios with you.</a:t>
            </a:r>
          </a:p>
        </p:txBody>
      </p:sp>
    </p:spTree>
    <p:extLst>
      <p:ext uri="{BB962C8B-B14F-4D97-AF65-F5344CB8AC3E}">
        <p14:creationId xmlns:p14="http://schemas.microsoft.com/office/powerpoint/2010/main" val="38203998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50" y="1037359"/>
            <a:ext cx="11783291" cy="4647426"/>
          </a:xfrm>
          <a:prstGeom prst="rect">
            <a:avLst/>
          </a:prstGeom>
          <a:noFill/>
        </p:spPr>
        <p:txBody>
          <a:bodyPr wrap="square" rtlCol="0">
            <a:spAutoFit/>
          </a:bodyPr>
          <a:lstStyle/>
          <a:p>
            <a:pPr algn="ctr"/>
            <a:r>
              <a:rPr lang="en-US" sz="4400" b="1" dirty="0"/>
              <a:t>Did you know:</a:t>
            </a:r>
          </a:p>
          <a:p>
            <a:pPr marL="571500" indent="-571500">
              <a:buFont typeface="Arial" panose="020B0604020202020204" pitchFamily="34" charset="0"/>
              <a:buChar char="•"/>
            </a:pPr>
            <a:r>
              <a:rPr lang="en-US" sz="3600" dirty="0"/>
              <a:t>Most hiring managers and HR departments use </a:t>
            </a:r>
            <a:endParaRPr lang="en-US" sz="3600" dirty="0" smtClean="0"/>
          </a:p>
          <a:p>
            <a:r>
              <a:rPr lang="en-US" sz="3600" dirty="0" smtClean="0"/>
              <a:t>      search </a:t>
            </a:r>
            <a:r>
              <a:rPr lang="en-US" sz="3600" dirty="0"/>
              <a:t>engines to research applicants?</a:t>
            </a:r>
          </a:p>
          <a:p>
            <a:pPr marL="571500" indent="-571500">
              <a:buFont typeface="Arial" panose="020B0604020202020204" pitchFamily="34" charset="0"/>
              <a:buChar char="•"/>
            </a:pPr>
            <a:r>
              <a:rPr lang="en-US" sz="3600" dirty="0"/>
              <a:t>Men and women Google each other when they first begin dating?</a:t>
            </a:r>
          </a:p>
          <a:p>
            <a:pPr marL="571500" indent="-571500">
              <a:buFont typeface="Arial" panose="020B0604020202020204" pitchFamily="34" charset="0"/>
              <a:buChar char="•"/>
            </a:pPr>
            <a:r>
              <a:rPr lang="en-US" sz="3600" dirty="0" smtClean="0"/>
              <a:t>Colleges, Coaches and Sorority/Fraternities Google you also!  People have lost scholarships over their internet postings</a:t>
            </a: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7341" y="623887"/>
            <a:ext cx="1524000" cy="1952625"/>
          </a:xfrm>
          <a:prstGeom prst="rect">
            <a:avLst/>
          </a:prstGeom>
        </p:spPr>
      </p:pic>
    </p:spTree>
    <p:extLst>
      <p:ext uri="{BB962C8B-B14F-4D97-AF65-F5344CB8AC3E}">
        <p14:creationId xmlns:p14="http://schemas.microsoft.com/office/powerpoint/2010/main" val="19943030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273216" y="0"/>
            <a:ext cx="7645568" cy="10194091"/>
          </a:xfrm>
          <a:prstGeom prst="rect">
            <a:avLst/>
          </a:prstGeom>
        </p:spPr>
      </p:pic>
    </p:spTree>
    <p:extLst>
      <p:ext uri="{BB962C8B-B14F-4D97-AF65-F5344CB8AC3E}">
        <p14:creationId xmlns:p14="http://schemas.microsoft.com/office/powerpoint/2010/main" val="37679160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585893"/>
          </a:xfrm>
        </p:spPr>
        <p:txBody>
          <a:bodyPr>
            <a:normAutofit fontScale="90000"/>
          </a:bodyPr>
          <a:lstStyle/>
          <a:p>
            <a:r>
              <a:rPr lang="en-US" dirty="0" smtClean="0">
                <a:latin typeface="+mn-lt"/>
              </a:rPr>
              <a:t>Don’t </a:t>
            </a:r>
            <a:r>
              <a:rPr lang="en-US" u="sng" dirty="0" smtClean="0">
                <a:solidFill>
                  <a:srgbClr val="FFFF00"/>
                </a:solidFill>
                <a:latin typeface="+mn-lt"/>
              </a:rPr>
              <a:t>EVER</a:t>
            </a:r>
            <a:r>
              <a:rPr lang="en-US" dirty="0" smtClean="0">
                <a:latin typeface="+mn-lt"/>
              </a:rPr>
              <a:t> agree to meet a person that you only know from online and have never met!!</a:t>
            </a:r>
            <a:br>
              <a:rPr lang="en-US" dirty="0" smtClean="0">
                <a:latin typeface="+mn-lt"/>
              </a:rPr>
            </a:br>
            <a:r>
              <a:rPr lang="en-US" dirty="0" smtClean="0">
                <a:latin typeface="+mn-lt"/>
              </a:rPr>
              <a:t>If someone asks to meet you in person, tell your parents or another adult and get their opinion.</a:t>
            </a:r>
            <a:endParaRPr lang="en-US" dirty="0">
              <a:latin typeface="+mn-lt"/>
            </a:endParaRPr>
          </a:p>
        </p:txBody>
      </p:sp>
      <p:sp>
        <p:nvSpPr>
          <p:cNvPr id="3" name="TextBox 2"/>
          <p:cNvSpPr txBox="1"/>
          <p:nvPr/>
        </p:nvSpPr>
        <p:spPr>
          <a:xfrm>
            <a:off x="1201882" y="4227368"/>
            <a:ext cx="8167254" cy="954107"/>
          </a:xfrm>
          <a:prstGeom prst="rect">
            <a:avLst/>
          </a:prstGeom>
          <a:noFill/>
        </p:spPr>
        <p:txBody>
          <a:bodyPr wrap="square" rtlCol="0">
            <a:spAutoFit/>
          </a:bodyPr>
          <a:lstStyle/>
          <a:p>
            <a:endParaRPr lang="en-US" sz="2800" dirty="0" smtClean="0">
              <a:hlinkClick r:id="rId2"/>
            </a:endParaRPr>
          </a:p>
          <a:p>
            <a:r>
              <a:rPr lang="en-US" sz="2800" dirty="0" smtClean="0">
                <a:hlinkClick r:id="rId2"/>
              </a:rPr>
              <a:t>Stranger Danger</a:t>
            </a:r>
            <a:endParaRPr lang="en-US" sz="2800" dirty="0"/>
          </a:p>
        </p:txBody>
      </p:sp>
      <p:sp>
        <p:nvSpPr>
          <p:cNvPr id="4" name="TextBox 3"/>
          <p:cNvSpPr txBox="1"/>
          <p:nvPr/>
        </p:nvSpPr>
        <p:spPr>
          <a:xfrm>
            <a:off x="990600" y="4042702"/>
            <a:ext cx="3219450" cy="523220"/>
          </a:xfrm>
          <a:prstGeom prst="rect">
            <a:avLst/>
          </a:prstGeom>
          <a:noFill/>
        </p:spPr>
        <p:txBody>
          <a:bodyPr wrap="square" rtlCol="0">
            <a:spAutoFit/>
          </a:bodyPr>
          <a:lstStyle/>
          <a:p>
            <a:r>
              <a:rPr lang="en-US" sz="2800" dirty="0" smtClean="0"/>
              <a:t>VIDEO:</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50" y="3494200"/>
            <a:ext cx="4095750" cy="2143443"/>
          </a:xfrm>
          <a:prstGeom prst="rect">
            <a:avLst/>
          </a:prstGeom>
        </p:spPr>
      </p:pic>
    </p:spTree>
    <p:extLst>
      <p:ext uri="{BB962C8B-B14F-4D97-AF65-F5344CB8AC3E}">
        <p14:creationId xmlns:p14="http://schemas.microsoft.com/office/powerpoint/2010/main" val="24016054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3431123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067594"/>
            <a:ext cx="6057900" cy="4038600"/>
          </a:xfrm>
        </p:spPr>
      </p:pic>
    </p:spTree>
    <p:extLst>
      <p:ext uri="{BB962C8B-B14F-4D97-AF65-F5344CB8AC3E}">
        <p14:creationId xmlns:p14="http://schemas.microsoft.com/office/powerpoint/2010/main" val="218131318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mn-lt"/>
              </a:rPr>
              <a:t>Closure</a:t>
            </a:r>
            <a:endParaRPr lang="en-US" sz="5400" b="1" dirty="0">
              <a:latin typeface="+mn-lt"/>
            </a:endParaRPr>
          </a:p>
        </p:txBody>
      </p:sp>
      <p:sp>
        <p:nvSpPr>
          <p:cNvPr id="3" name="TextBox 2"/>
          <p:cNvSpPr txBox="1"/>
          <p:nvPr/>
        </p:nvSpPr>
        <p:spPr>
          <a:xfrm>
            <a:off x="838200" y="1435677"/>
            <a:ext cx="10799618" cy="5078313"/>
          </a:xfrm>
          <a:prstGeom prst="rect">
            <a:avLst/>
          </a:prstGeom>
          <a:noFill/>
        </p:spPr>
        <p:txBody>
          <a:bodyPr wrap="square" rtlCol="0">
            <a:spAutoFit/>
          </a:bodyPr>
          <a:lstStyle/>
          <a:p>
            <a:r>
              <a:rPr lang="en-US" sz="3600" dirty="0" smtClean="0"/>
              <a:t>Either in your notebooks or in discussion:</a:t>
            </a:r>
          </a:p>
          <a:p>
            <a:pPr marL="571500" indent="-571500">
              <a:buFont typeface="Arial" panose="020B0604020202020204" pitchFamily="34" charset="0"/>
              <a:buChar char="•"/>
            </a:pPr>
            <a:r>
              <a:rPr lang="en-US" sz="3600" dirty="0" smtClean="0"/>
              <a:t>Determine some ways you could be safer when using the internet.</a:t>
            </a:r>
          </a:p>
          <a:p>
            <a:pPr marL="571500" indent="-571500">
              <a:buFont typeface="Arial" panose="020B0604020202020204" pitchFamily="34" charset="0"/>
              <a:buChar char="•"/>
            </a:pPr>
            <a:r>
              <a:rPr lang="en-US" sz="3600" dirty="0" smtClean="0"/>
              <a:t>Read the Internet Safety Contract, sign it and return it to your teacher.  </a:t>
            </a:r>
          </a:p>
          <a:p>
            <a:endParaRPr lang="en-US" sz="3600" dirty="0"/>
          </a:p>
          <a:p>
            <a:r>
              <a:rPr lang="en-US" sz="3600" dirty="0" smtClean="0"/>
              <a:t>The internet is a great tool, but you have to remember it can also be dangerous.</a:t>
            </a:r>
          </a:p>
          <a:p>
            <a:r>
              <a:rPr lang="en-US" sz="3600" b="1" dirty="0" smtClean="0"/>
              <a:t>Be safe!!!! </a:t>
            </a:r>
            <a:endParaRPr lang="en-US" sz="3600" b="1" dirty="0"/>
          </a:p>
        </p:txBody>
      </p:sp>
    </p:spTree>
    <p:extLst>
      <p:ext uri="{BB962C8B-B14F-4D97-AF65-F5344CB8AC3E}">
        <p14:creationId xmlns:p14="http://schemas.microsoft.com/office/powerpoint/2010/main" val="17101907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391" y="2980459"/>
            <a:ext cx="10931236" cy="1384995"/>
          </a:xfrm>
          <a:prstGeom prst="rect">
            <a:avLst/>
          </a:prstGeom>
          <a:solidFill>
            <a:schemeClr val="tx1">
              <a:lumMod val="95000"/>
            </a:schemeClr>
          </a:solidFill>
        </p:spPr>
        <p:txBody>
          <a:bodyPr wrap="square" rtlCol="0">
            <a:spAutoFit/>
          </a:bodyPr>
          <a:lstStyle/>
          <a:p>
            <a:r>
              <a:rPr lang="en-US" sz="2800" dirty="0" smtClean="0">
                <a:hlinkClick r:id="rId2"/>
              </a:rPr>
              <a:t>www.staysafeonline.org</a:t>
            </a:r>
            <a:endParaRPr lang="en-US" sz="2800" dirty="0" smtClean="0"/>
          </a:p>
          <a:p>
            <a:r>
              <a:rPr lang="en-US" sz="2800" dirty="0" smtClean="0">
                <a:hlinkClick r:id="rId3"/>
              </a:rPr>
              <a:t>www.onlinesafetysite.com/P1/Teenstats.htm</a:t>
            </a:r>
            <a:r>
              <a:rPr lang="en-US" sz="2800" dirty="0" smtClean="0"/>
              <a:t> </a:t>
            </a:r>
          </a:p>
          <a:p>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462" y="209550"/>
            <a:ext cx="3919538" cy="2202282"/>
          </a:xfrm>
          <a:prstGeom prst="rect">
            <a:avLst/>
          </a:prstGeom>
        </p:spPr>
      </p:pic>
    </p:spTree>
    <p:extLst>
      <p:ext uri="{BB962C8B-B14F-4D97-AF65-F5344CB8AC3E}">
        <p14:creationId xmlns:p14="http://schemas.microsoft.com/office/powerpoint/2010/main" val="19556744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81998"/>
            <a:ext cx="11353800" cy="1325563"/>
          </a:xfrm>
        </p:spPr>
        <p:txBody>
          <a:bodyPr/>
          <a:lstStyle/>
          <a:p>
            <a:pPr algn="ctr"/>
            <a:r>
              <a:rPr lang="en-US" b="1" dirty="0" smtClean="0">
                <a:latin typeface="+mn-lt"/>
              </a:rPr>
              <a:t>Are there times the Internet could be dangerous?</a:t>
            </a:r>
            <a:endParaRPr lang="en-US" b="1" dirty="0">
              <a:latin typeface="+mn-lt"/>
            </a:endParaRPr>
          </a:p>
        </p:txBody>
      </p:sp>
      <p:sp>
        <p:nvSpPr>
          <p:cNvPr id="3" name="TextBox 2"/>
          <p:cNvSpPr txBox="1"/>
          <p:nvPr/>
        </p:nvSpPr>
        <p:spPr>
          <a:xfrm>
            <a:off x="1504083" y="1932709"/>
            <a:ext cx="9393382" cy="1200329"/>
          </a:xfrm>
          <a:prstGeom prst="rect">
            <a:avLst/>
          </a:prstGeom>
          <a:noFill/>
        </p:spPr>
        <p:txBody>
          <a:bodyPr wrap="square" rtlCol="0">
            <a:spAutoFit/>
          </a:bodyPr>
          <a:lstStyle/>
          <a:p>
            <a:r>
              <a:rPr lang="en-US" sz="3600" dirty="0" smtClean="0"/>
              <a:t>Brainstorm ways the internet could be dangerous</a:t>
            </a:r>
          </a:p>
          <a:p>
            <a:r>
              <a:rPr lang="en-US" sz="3600" dirty="0" smtClean="0"/>
              <a:t>(either in a group or on paper)</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487" y="3458186"/>
            <a:ext cx="2962276" cy="26457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4" y="3375425"/>
            <a:ext cx="2761037" cy="2728554"/>
          </a:xfrm>
          <a:prstGeom prst="rect">
            <a:avLst/>
          </a:prstGeom>
        </p:spPr>
      </p:pic>
    </p:spTree>
    <p:extLst>
      <p:ext uri="{BB962C8B-B14F-4D97-AF65-F5344CB8AC3E}">
        <p14:creationId xmlns:p14="http://schemas.microsoft.com/office/powerpoint/2010/main" val="42381663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What things should not be shared online?</a:t>
            </a:r>
            <a:endParaRPr lang="en-US" b="1" dirty="0">
              <a:latin typeface="+mn-lt"/>
            </a:endParaRPr>
          </a:p>
        </p:txBody>
      </p:sp>
      <p:sp>
        <p:nvSpPr>
          <p:cNvPr id="3" name="TextBox 2"/>
          <p:cNvSpPr txBox="1"/>
          <p:nvPr/>
        </p:nvSpPr>
        <p:spPr>
          <a:xfrm>
            <a:off x="1392382" y="1690688"/>
            <a:ext cx="8582891" cy="3816429"/>
          </a:xfrm>
          <a:prstGeom prst="rect">
            <a:avLst/>
          </a:prstGeom>
          <a:noFill/>
        </p:spPr>
        <p:txBody>
          <a:bodyPr wrap="square" rtlCol="0">
            <a:spAutoFit/>
          </a:bodyPr>
          <a:lstStyle/>
          <a:p>
            <a:pPr marL="342900" indent="-342900">
              <a:buAutoNum type="arabicPeriod"/>
            </a:pPr>
            <a:r>
              <a:rPr lang="en-US" sz="3200" b="1" dirty="0" smtClean="0"/>
              <a:t>Name, first and last</a:t>
            </a:r>
          </a:p>
          <a:p>
            <a:pPr marL="342900" indent="-342900">
              <a:buAutoNum type="arabicPeriod"/>
            </a:pPr>
            <a:r>
              <a:rPr lang="en-US" sz="3200" b="1" dirty="0" smtClean="0"/>
              <a:t>Age, gender</a:t>
            </a:r>
          </a:p>
          <a:p>
            <a:pPr marL="342900" indent="-342900">
              <a:buAutoNum type="arabicPeriod"/>
            </a:pPr>
            <a:r>
              <a:rPr lang="en-US" sz="3200" b="1" dirty="0" smtClean="0"/>
              <a:t>Address, not even your city or state</a:t>
            </a:r>
          </a:p>
          <a:p>
            <a:pPr marL="342900" indent="-342900">
              <a:buAutoNum type="arabicPeriod"/>
            </a:pPr>
            <a:r>
              <a:rPr lang="en-US" sz="3200" b="1" dirty="0" smtClean="0"/>
              <a:t>Phone or cell phone numbers, email addresses</a:t>
            </a:r>
          </a:p>
          <a:p>
            <a:pPr marL="342900" indent="-342900">
              <a:buAutoNum type="arabicPeriod"/>
            </a:pPr>
            <a:r>
              <a:rPr lang="en-US" sz="3200" b="1" dirty="0" smtClean="0"/>
              <a:t>School name or location</a:t>
            </a:r>
          </a:p>
          <a:p>
            <a:pPr marL="342900" indent="-342900">
              <a:buAutoNum type="arabicPeriod"/>
            </a:pPr>
            <a:r>
              <a:rPr lang="en-US" sz="3200" b="1" dirty="0" smtClean="0"/>
              <a:t>Friends and family member’s names</a:t>
            </a:r>
          </a:p>
          <a:p>
            <a:pPr marL="342900" indent="-342900">
              <a:buAutoNum type="arabicPeriod"/>
            </a:pPr>
            <a:r>
              <a:rPr lang="en-US" sz="3200" b="1" dirty="0" smtClean="0"/>
              <a:t>Pictures of you or your home/vehicle/school</a:t>
            </a:r>
          </a:p>
          <a:p>
            <a:pPr marL="342900" indent="-342900">
              <a:buAutoNum type="arabicPeriod"/>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569" y="1562355"/>
            <a:ext cx="2883408" cy="1453896"/>
          </a:xfrm>
          <a:prstGeom prst="rect">
            <a:avLst/>
          </a:prstGeom>
        </p:spPr>
      </p:pic>
    </p:spTree>
    <p:extLst>
      <p:ext uri="{BB962C8B-B14F-4D97-AF65-F5344CB8AC3E}">
        <p14:creationId xmlns:p14="http://schemas.microsoft.com/office/powerpoint/2010/main" val="811271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mn-lt"/>
              </a:rPr>
              <a:t>Email scams</a:t>
            </a:r>
            <a:endParaRPr lang="en-US" b="1" u="sng" dirty="0">
              <a:latin typeface="+mn-lt"/>
            </a:endParaRPr>
          </a:p>
        </p:txBody>
      </p:sp>
      <p:pic>
        <p:nvPicPr>
          <p:cNvPr id="3" name="Picture 2"/>
          <p:cNvPicPr>
            <a:picLocks noChangeAspect="1"/>
          </p:cNvPicPr>
          <p:nvPr/>
        </p:nvPicPr>
        <p:blipFill>
          <a:blip r:embed="rId2"/>
          <a:stretch>
            <a:fillRect/>
          </a:stretch>
        </p:blipFill>
        <p:spPr>
          <a:xfrm>
            <a:off x="4960318" y="0"/>
            <a:ext cx="6393482" cy="7029627"/>
          </a:xfrm>
          <a:prstGeom prst="rect">
            <a:avLst/>
          </a:prstGeom>
          <a:ln>
            <a:solidFill>
              <a:schemeClr val="accent1"/>
            </a:solidFill>
          </a:ln>
        </p:spPr>
      </p:pic>
      <p:sp>
        <p:nvSpPr>
          <p:cNvPr id="4" name="TextBox 3"/>
          <p:cNvSpPr txBox="1"/>
          <p:nvPr/>
        </p:nvSpPr>
        <p:spPr>
          <a:xfrm>
            <a:off x="838200" y="1481592"/>
            <a:ext cx="3555381" cy="5170646"/>
          </a:xfrm>
          <a:prstGeom prst="rect">
            <a:avLst/>
          </a:prstGeom>
          <a:noFill/>
        </p:spPr>
        <p:txBody>
          <a:bodyPr wrap="square" rtlCol="0">
            <a:spAutoFit/>
          </a:bodyPr>
          <a:lstStyle/>
          <a:p>
            <a:r>
              <a:rPr lang="en-US" sz="2400" dirty="0" smtClean="0"/>
              <a:t>DON’T CLICK!!!</a:t>
            </a:r>
          </a:p>
          <a:p>
            <a:endParaRPr lang="en-US" sz="2400" dirty="0"/>
          </a:p>
          <a:p>
            <a:r>
              <a:rPr lang="en-US" sz="2400" dirty="0" smtClean="0"/>
              <a:t>Right click on the sender address to see if the email is really from that company </a:t>
            </a:r>
          </a:p>
          <a:p>
            <a:endParaRPr lang="en-US" sz="2400" dirty="0"/>
          </a:p>
          <a:p>
            <a:r>
              <a:rPr lang="en-US" sz="2400" dirty="0" smtClean="0"/>
              <a:t>This is called “phishing” where people can access your computer by you clicking on a link.  They can also implant viruses to your computer this way.</a:t>
            </a:r>
          </a:p>
          <a:p>
            <a:endParaRPr lang="en-US" dirty="0"/>
          </a:p>
        </p:txBody>
      </p:sp>
    </p:spTree>
    <p:extLst>
      <p:ext uri="{BB962C8B-B14F-4D97-AF65-F5344CB8AC3E}">
        <p14:creationId xmlns:p14="http://schemas.microsoft.com/office/powerpoint/2010/main" val="21983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7220" y="-271462"/>
            <a:ext cx="7507283" cy="10009710"/>
          </a:xfrm>
          <a:prstGeom prst="rect">
            <a:avLst/>
          </a:prstGeom>
          <a:ln>
            <a:solidFill>
              <a:schemeClr val="accent1"/>
            </a:solidFill>
          </a:ln>
        </p:spPr>
      </p:pic>
      <p:sp>
        <p:nvSpPr>
          <p:cNvPr id="4" name="Freeform 3"/>
          <p:cNvSpPr/>
          <p:nvPr/>
        </p:nvSpPr>
        <p:spPr>
          <a:xfrm>
            <a:off x="2007220" y="3389971"/>
            <a:ext cx="2190367" cy="1761892"/>
          </a:xfrm>
          <a:custGeom>
            <a:avLst/>
            <a:gdLst>
              <a:gd name="connsiteX0" fmla="*/ 2185639 w 2190367"/>
              <a:gd name="connsiteY0" fmla="*/ 1315844 h 1761892"/>
              <a:gd name="connsiteX1" fmla="*/ 2118731 w 2190367"/>
              <a:gd name="connsiteY1" fmla="*/ 535258 h 1761892"/>
              <a:gd name="connsiteX2" fmla="*/ 2096429 w 2190367"/>
              <a:gd name="connsiteY2" fmla="*/ 468351 h 1761892"/>
              <a:gd name="connsiteX3" fmla="*/ 1984917 w 2190367"/>
              <a:gd name="connsiteY3" fmla="*/ 334536 h 1761892"/>
              <a:gd name="connsiteX4" fmla="*/ 1962614 w 2190367"/>
              <a:gd name="connsiteY4" fmla="*/ 267629 h 1761892"/>
              <a:gd name="connsiteX5" fmla="*/ 1806497 w 2190367"/>
              <a:gd name="connsiteY5" fmla="*/ 200722 h 1761892"/>
              <a:gd name="connsiteX6" fmla="*/ 1672682 w 2190367"/>
              <a:gd name="connsiteY6" fmla="*/ 111512 h 1761892"/>
              <a:gd name="connsiteX7" fmla="*/ 1516565 w 2190367"/>
              <a:gd name="connsiteY7" fmla="*/ 66907 h 1761892"/>
              <a:gd name="connsiteX8" fmla="*/ 1449658 w 2190367"/>
              <a:gd name="connsiteY8" fmla="*/ 22302 h 1761892"/>
              <a:gd name="connsiteX9" fmla="*/ 1382751 w 2190367"/>
              <a:gd name="connsiteY9" fmla="*/ 0 h 1761892"/>
              <a:gd name="connsiteX10" fmla="*/ 535258 w 2190367"/>
              <a:gd name="connsiteY10" fmla="*/ 22302 h 1761892"/>
              <a:gd name="connsiteX11" fmla="*/ 468351 w 2190367"/>
              <a:gd name="connsiteY11" fmla="*/ 44605 h 1761892"/>
              <a:gd name="connsiteX12" fmla="*/ 334536 w 2190367"/>
              <a:gd name="connsiteY12" fmla="*/ 133814 h 1761892"/>
              <a:gd name="connsiteX13" fmla="*/ 267629 w 2190367"/>
              <a:gd name="connsiteY13" fmla="*/ 156117 h 1761892"/>
              <a:gd name="connsiteX14" fmla="*/ 156117 w 2190367"/>
              <a:gd name="connsiteY14" fmla="*/ 267629 h 1761892"/>
              <a:gd name="connsiteX15" fmla="*/ 44604 w 2190367"/>
              <a:gd name="connsiteY15" fmla="*/ 379141 h 1761892"/>
              <a:gd name="connsiteX16" fmla="*/ 0 w 2190367"/>
              <a:gd name="connsiteY16" fmla="*/ 535258 h 1761892"/>
              <a:gd name="connsiteX17" fmla="*/ 22302 w 2190367"/>
              <a:gd name="connsiteY17" fmla="*/ 892097 h 1761892"/>
              <a:gd name="connsiteX18" fmla="*/ 111512 w 2190367"/>
              <a:gd name="connsiteY18" fmla="*/ 1137424 h 1761892"/>
              <a:gd name="connsiteX19" fmla="*/ 178419 w 2190367"/>
              <a:gd name="connsiteY19" fmla="*/ 1271239 h 1761892"/>
              <a:gd name="connsiteX20" fmla="*/ 200721 w 2190367"/>
              <a:gd name="connsiteY20" fmla="*/ 1338146 h 1761892"/>
              <a:gd name="connsiteX21" fmla="*/ 334536 w 2190367"/>
              <a:gd name="connsiteY21" fmla="*/ 1471961 h 1761892"/>
              <a:gd name="connsiteX22" fmla="*/ 446048 w 2190367"/>
              <a:gd name="connsiteY22" fmla="*/ 1605775 h 1761892"/>
              <a:gd name="connsiteX23" fmla="*/ 512956 w 2190367"/>
              <a:gd name="connsiteY23" fmla="*/ 1628078 h 1761892"/>
              <a:gd name="connsiteX24" fmla="*/ 602165 w 2190367"/>
              <a:gd name="connsiteY24" fmla="*/ 1672683 h 1761892"/>
              <a:gd name="connsiteX25" fmla="*/ 669073 w 2190367"/>
              <a:gd name="connsiteY25" fmla="*/ 1717288 h 1761892"/>
              <a:gd name="connsiteX26" fmla="*/ 802887 w 2190367"/>
              <a:gd name="connsiteY26" fmla="*/ 1761892 h 1761892"/>
              <a:gd name="connsiteX27" fmla="*/ 1204331 w 2190367"/>
              <a:gd name="connsiteY27" fmla="*/ 1739590 h 1761892"/>
              <a:gd name="connsiteX28" fmla="*/ 1427356 w 2190367"/>
              <a:gd name="connsiteY28" fmla="*/ 1694985 h 1761892"/>
              <a:gd name="connsiteX29" fmla="*/ 1628078 w 2190367"/>
              <a:gd name="connsiteY29" fmla="*/ 1672683 h 1761892"/>
              <a:gd name="connsiteX30" fmla="*/ 1784195 w 2190367"/>
              <a:gd name="connsiteY30" fmla="*/ 1628078 h 1761892"/>
              <a:gd name="connsiteX31" fmla="*/ 1851102 w 2190367"/>
              <a:gd name="connsiteY31" fmla="*/ 1583473 h 1761892"/>
              <a:gd name="connsiteX32" fmla="*/ 1940312 w 2190367"/>
              <a:gd name="connsiteY32" fmla="*/ 1561170 h 1761892"/>
              <a:gd name="connsiteX33" fmla="*/ 2007219 w 2190367"/>
              <a:gd name="connsiteY33" fmla="*/ 1538868 h 1761892"/>
              <a:gd name="connsiteX34" fmla="*/ 2074126 w 2190367"/>
              <a:gd name="connsiteY34" fmla="*/ 1494263 h 1761892"/>
              <a:gd name="connsiteX35" fmla="*/ 2185639 w 2190367"/>
              <a:gd name="connsiteY35" fmla="*/ 1405053 h 1761892"/>
              <a:gd name="connsiteX36" fmla="*/ 2185639 w 2190367"/>
              <a:gd name="connsiteY36" fmla="*/ 1226634 h 176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90367" h="1761892">
                <a:moveTo>
                  <a:pt x="2185639" y="1315844"/>
                </a:moveTo>
                <a:cubicBezTo>
                  <a:pt x="2161715" y="622075"/>
                  <a:pt x="2231552" y="873723"/>
                  <a:pt x="2118731" y="535258"/>
                </a:cubicBezTo>
                <a:cubicBezTo>
                  <a:pt x="2111297" y="512956"/>
                  <a:pt x="2109469" y="487911"/>
                  <a:pt x="2096429" y="468351"/>
                </a:cubicBezTo>
                <a:cubicBezTo>
                  <a:pt x="2034328" y="375201"/>
                  <a:pt x="2070777" y="420398"/>
                  <a:pt x="1984917" y="334536"/>
                </a:cubicBezTo>
                <a:cubicBezTo>
                  <a:pt x="1977483" y="312234"/>
                  <a:pt x="1977300" y="285986"/>
                  <a:pt x="1962614" y="267629"/>
                </a:cubicBezTo>
                <a:cubicBezTo>
                  <a:pt x="1924109" y="219497"/>
                  <a:pt x="1860068" y="214114"/>
                  <a:pt x="1806497" y="200722"/>
                </a:cubicBezTo>
                <a:cubicBezTo>
                  <a:pt x="1761892" y="170985"/>
                  <a:pt x="1724690" y="124514"/>
                  <a:pt x="1672682" y="111512"/>
                </a:cubicBezTo>
                <a:cubicBezTo>
                  <a:pt x="1560666" y="83507"/>
                  <a:pt x="1612552" y="98902"/>
                  <a:pt x="1516565" y="66907"/>
                </a:cubicBezTo>
                <a:cubicBezTo>
                  <a:pt x="1494263" y="52039"/>
                  <a:pt x="1473632" y="34289"/>
                  <a:pt x="1449658" y="22302"/>
                </a:cubicBezTo>
                <a:cubicBezTo>
                  <a:pt x="1428631" y="11789"/>
                  <a:pt x="1406260" y="0"/>
                  <a:pt x="1382751" y="0"/>
                </a:cubicBezTo>
                <a:cubicBezTo>
                  <a:pt x="1100156" y="0"/>
                  <a:pt x="817756" y="14868"/>
                  <a:pt x="535258" y="22302"/>
                </a:cubicBezTo>
                <a:cubicBezTo>
                  <a:pt x="512956" y="29736"/>
                  <a:pt x="488901" y="33188"/>
                  <a:pt x="468351" y="44605"/>
                </a:cubicBezTo>
                <a:cubicBezTo>
                  <a:pt x="421489" y="70639"/>
                  <a:pt x="385393" y="116861"/>
                  <a:pt x="334536" y="133814"/>
                </a:cubicBezTo>
                <a:lnTo>
                  <a:pt x="267629" y="156117"/>
                </a:lnTo>
                <a:cubicBezTo>
                  <a:pt x="148682" y="334536"/>
                  <a:pt x="304800" y="118946"/>
                  <a:pt x="156117" y="267629"/>
                </a:cubicBezTo>
                <a:cubicBezTo>
                  <a:pt x="7437" y="416309"/>
                  <a:pt x="223022" y="260196"/>
                  <a:pt x="44604" y="379141"/>
                </a:cubicBezTo>
                <a:cubicBezTo>
                  <a:pt x="34088" y="410691"/>
                  <a:pt x="0" y="507256"/>
                  <a:pt x="0" y="535258"/>
                </a:cubicBezTo>
                <a:cubicBezTo>
                  <a:pt x="0" y="654436"/>
                  <a:pt x="7520" y="773839"/>
                  <a:pt x="22302" y="892097"/>
                </a:cubicBezTo>
                <a:cubicBezTo>
                  <a:pt x="41958" y="1049346"/>
                  <a:pt x="46653" y="1040136"/>
                  <a:pt x="111512" y="1137424"/>
                </a:cubicBezTo>
                <a:cubicBezTo>
                  <a:pt x="167568" y="1305596"/>
                  <a:pt x="91952" y="1098303"/>
                  <a:pt x="178419" y="1271239"/>
                </a:cubicBezTo>
                <a:cubicBezTo>
                  <a:pt x="188932" y="1292266"/>
                  <a:pt x="186288" y="1319589"/>
                  <a:pt x="200721" y="1338146"/>
                </a:cubicBezTo>
                <a:cubicBezTo>
                  <a:pt x="239449" y="1387939"/>
                  <a:pt x="299545" y="1419475"/>
                  <a:pt x="334536" y="1471961"/>
                </a:cubicBezTo>
                <a:cubicBezTo>
                  <a:pt x="367449" y="1521330"/>
                  <a:pt x="394532" y="1571431"/>
                  <a:pt x="446048" y="1605775"/>
                </a:cubicBezTo>
                <a:cubicBezTo>
                  <a:pt x="465609" y="1618816"/>
                  <a:pt x="491348" y="1618817"/>
                  <a:pt x="512956" y="1628078"/>
                </a:cubicBezTo>
                <a:cubicBezTo>
                  <a:pt x="543514" y="1641174"/>
                  <a:pt x="573299" y="1656188"/>
                  <a:pt x="602165" y="1672683"/>
                </a:cubicBezTo>
                <a:cubicBezTo>
                  <a:pt x="625438" y="1685982"/>
                  <a:pt x="644579" y="1706402"/>
                  <a:pt x="669073" y="1717288"/>
                </a:cubicBezTo>
                <a:cubicBezTo>
                  <a:pt x="712038" y="1736383"/>
                  <a:pt x="802887" y="1761892"/>
                  <a:pt x="802887" y="1761892"/>
                </a:cubicBezTo>
                <a:cubicBezTo>
                  <a:pt x="936702" y="1754458"/>
                  <a:pt x="1070737" y="1750277"/>
                  <a:pt x="1204331" y="1739590"/>
                </a:cubicBezTo>
                <a:cubicBezTo>
                  <a:pt x="1755777" y="1695475"/>
                  <a:pt x="1144187" y="1742180"/>
                  <a:pt x="1427356" y="1694985"/>
                </a:cubicBezTo>
                <a:cubicBezTo>
                  <a:pt x="1493759" y="1683918"/>
                  <a:pt x="1561171" y="1680117"/>
                  <a:pt x="1628078" y="1672683"/>
                </a:cubicBezTo>
                <a:cubicBezTo>
                  <a:pt x="1656654" y="1665539"/>
                  <a:pt x="1752205" y="1644073"/>
                  <a:pt x="1784195" y="1628078"/>
                </a:cubicBezTo>
                <a:cubicBezTo>
                  <a:pt x="1808169" y="1616091"/>
                  <a:pt x="1826465" y="1594032"/>
                  <a:pt x="1851102" y="1583473"/>
                </a:cubicBezTo>
                <a:cubicBezTo>
                  <a:pt x="1879275" y="1571399"/>
                  <a:pt x="1910839" y="1569591"/>
                  <a:pt x="1940312" y="1561170"/>
                </a:cubicBezTo>
                <a:cubicBezTo>
                  <a:pt x="1962916" y="1554712"/>
                  <a:pt x="1984917" y="1546302"/>
                  <a:pt x="2007219" y="1538868"/>
                </a:cubicBezTo>
                <a:cubicBezTo>
                  <a:pt x="2029521" y="1524000"/>
                  <a:pt x="2050152" y="1506250"/>
                  <a:pt x="2074126" y="1494263"/>
                </a:cubicBezTo>
                <a:cubicBezTo>
                  <a:pt x="2129095" y="1466779"/>
                  <a:pt x="2170600" y="1487766"/>
                  <a:pt x="2185639" y="1405053"/>
                </a:cubicBezTo>
                <a:cubicBezTo>
                  <a:pt x="2196278" y="1346539"/>
                  <a:pt x="2185639" y="1286107"/>
                  <a:pt x="2185639" y="1226634"/>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17147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365125"/>
            <a:ext cx="4722294" cy="6296392"/>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5077331" y="365125"/>
            <a:ext cx="7114669" cy="7856847"/>
          </a:xfrm>
          <a:prstGeom prst="rect">
            <a:avLst/>
          </a:prstGeom>
          <a:ln>
            <a:solidFill>
              <a:schemeClr val="accent1"/>
            </a:solidFill>
          </a:ln>
        </p:spPr>
      </p:pic>
    </p:spTree>
    <p:extLst>
      <p:ext uri="{BB962C8B-B14F-4D97-AF65-F5344CB8AC3E}">
        <p14:creationId xmlns:p14="http://schemas.microsoft.com/office/powerpoint/2010/main" val="7215281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550" y="526871"/>
            <a:ext cx="7848600" cy="5887863"/>
          </a:xfrm>
          <a:prstGeom prst="rect">
            <a:avLst/>
          </a:prstGeom>
        </p:spPr>
      </p:pic>
    </p:spTree>
    <p:extLst>
      <p:ext uri="{BB962C8B-B14F-4D97-AF65-F5344CB8AC3E}">
        <p14:creationId xmlns:p14="http://schemas.microsoft.com/office/powerpoint/2010/main" val="1266852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5176" y="0"/>
            <a:ext cx="6861648" cy="7490754"/>
          </a:xfrm>
          <a:prstGeom prst="rect">
            <a:avLst/>
          </a:prstGeom>
        </p:spPr>
      </p:pic>
    </p:spTree>
    <p:extLst>
      <p:ext uri="{BB962C8B-B14F-4D97-AF65-F5344CB8AC3E}">
        <p14:creationId xmlns:p14="http://schemas.microsoft.com/office/powerpoint/2010/main" val="31558734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mn-lt"/>
              </a:rPr>
              <a:t>Video</a:t>
            </a:r>
            <a:endParaRPr lang="en-US" sz="5400" b="1" dirty="0">
              <a:latin typeface="+mn-lt"/>
            </a:endParaRPr>
          </a:p>
        </p:txBody>
      </p:sp>
      <p:sp>
        <p:nvSpPr>
          <p:cNvPr id="4" name="TextBox 3"/>
          <p:cNvSpPr txBox="1"/>
          <p:nvPr/>
        </p:nvSpPr>
        <p:spPr>
          <a:xfrm>
            <a:off x="1406453" y="1814512"/>
            <a:ext cx="9294886" cy="1938992"/>
          </a:xfrm>
          <a:prstGeom prst="rect">
            <a:avLst/>
          </a:prstGeom>
          <a:solidFill>
            <a:schemeClr val="bg2">
              <a:lumMod val="40000"/>
              <a:lumOff val="60000"/>
            </a:schemeClr>
          </a:solidFill>
        </p:spPr>
        <p:txBody>
          <a:bodyPr wrap="square" rtlCol="0">
            <a:spAutoFit/>
          </a:bodyPr>
          <a:lstStyle/>
          <a:p>
            <a:endParaRPr lang="en-US" sz="2800" dirty="0">
              <a:hlinkClick r:id="rId2"/>
            </a:endParaRPr>
          </a:p>
          <a:p>
            <a:r>
              <a:rPr lang="en-US" sz="2800" dirty="0" smtClean="0">
                <a:solidFill>
                  <a:srgbClr val="FFC000"/>
                </a:solidFill>
                <a:hlinkClick r:id="rId2"/>
              </a:rPr>
              <a:t>Your photo fate</a:t>
            </a:r>
            <a:r>
              <a:rPr lang="en-US" sz="2800" dirty="0" smtClean="0">
                <a:solidFill>
                  <a:srgbClr val="FFC000"/>
                </a:solidFill>
              </a:rPr>
              <a:t> </a:t>
            </a:r>
          </a:p>
          <a:p>
            <a:endParaRPr lang="en-US" dirty="0" smtClean="0">
              <a:solidFill>
                <a:srgbClr val="FFC000"/>
              </a:solidFill>
            </a:endParaRPr>
          </a:p>
          <a:p>
            <a:endParaRPr lang="en-US" dirty="0">
              <a:solidFill>
                <a:srgbClr val="FFC000"/>
              </a:solidFill>
            </a:endParaRPr>
          </a:p>
          <a:p>
            <a:r>
              <a:rPr lang="en-US" sz="2800" dirty="0" smtClean="0">
                <a:solidFill>
                  <a:srgbClr val="FFC000"/>
                </a:solidFill>
                <a:hlinkClick r:id="rId3"/>
              </a:rPr>
              <a:t>Two kinds of stupid</a:t>
            </a:r>
            <a:endParaRPr lang="en-US" sz="2800" dirty="0">
              <a:solidFill>
                <a:srgbClr val="FFC000"/>
              </a:solidFill>
            </a:endParaRPr>
          </a:p>
        </p:txBody>
      </p:sp>
      <p:sp>
        <p:nvSpPr>
          <p:cNvPr id="5" name="TextBox 4"/>
          <p:cNvSpPr txBox="1"/>
          <p:nvPr/>
        </p:nvSpPr>
        <p:spPr>
          <a:xfrm>
            <a:off x="721301" y="3801081"/>
            <a:ext cx="11173691" cy="2308324"/>
          </a:xfrm>
          <a:prstGeom prst="rect">
            <a:avLst/>
          </a:prstGeom>
          <a:noFill/>
        </p:spPr>
        <p:txBody>
          <a:bodyPr wrap="square" rtlCol="0">
            <a:spAutoFit/>
          </a:bodyPr>
          <a:lstStyle/>
          <a:p>
            <a:r>
              <a:rPr lang="en-US" sz="3600" dirty="0" smtClean="0"/>
              <a:t>If you don’t want your parents or grandparents to see the picture you are posting or sharing, you shouldn’t put it on the internet, or text it to anyone.  It’s there forever, even after you “delete” it.</a:t>
            </a:r>
            <a:endParaRPr lang="en-US" sz="3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662" y="2041058"/>
            <a:ext cx="2847975" cy="1485900"/>
          </a:xfrm>
          <a:prstGeom prst="rect">
            <a:avLst/>
          </a:prstGeom>
        </p:spPr>
      </p:pic>
    </p:spTree>
    <p:extLst>
      <p:ext uri="{BB962C8B-B14F-4D97-AF65-F5344CB8AC3E}">
        <p14:creationId xmlns:p14="http://schemas.microsoft.com/office/powerpoint/2010/main" val="149223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379</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Internet Safety</vt:lpstr>
      <vt:lpstr>Are there times the Internet could be dangerous?</vt:lpstr>
      <vt:lpstr>What things should not be shared online?</vt:lpstr>
      <vt:lpstr>Email scams</vt:lpstr>
      <vt:lpstr>PowerPoint Presentation</vt:lpstr>
      <vt:lpstr>PowerPoint Presentation</vt:lpstr>
      <vt:lpstr>PowerPoint Presentation</vt:lpstr>
      <vt:lpstr>PowerPoint Presentation</vt:lpstr>
      <vt:lpstr>Video</vt:lpstr>
      <vt:lpstr>Scenarios </vt:lpstr>
      <vt:lpstr>PowerPoint Presentation</vt:lpstr>
      <vt:lpstr>PowerPoint Presentation</vt:lpstr>
      <vt:lpstr>Don’t EVER agree to meet a person that you only know from online and have never met!! If someone asks to meet you in person, tell your parents or another adult and get their opinion.</vt:lpstr>
      <vt:lpstr>PowerPoint Presentation</vt:lpstr>
      <vt:lpstr>PowerPoint Presentation</vt:lpstr>
      <vt:lpstr>Closure</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Knoll, Angie</dc:creator>
  <cp:lastModifiedBy>Mazer, Dana</cp:lastModifiedBy>
  <cp:revision>27</cp:revision>
  <dcterms:created xsi:type="dcterms:W3CDTF">2017-09-18T21:31:22Z</dcterms:created>
  <dcterms:modified xsi:type="dcterms:W3CDTF">2017-09-26T14:52:59Z</dcterms:modified>
</cp:coreProperties>
</file>