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6" r:id="rId1"/>
  </p:sldMasterIdLst>
  <p:sldIdLst>
    <p:sldId id="256" r:id="rId2"/>
    <p:sldId id="260" r:id="rId3"/>
    <p:sldId id="262" r:id="rId4"/>
    <p:sldId id="266" r:id="rId5"/>
    <p:sldId id="267" r:id="rId6"/>
    <p:sldId id="268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0530C2-0DB3-3ADF-9C31-3EBEBAEC3AAD}" v="494" dt="2024-03-12T04:55:16.8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0FF6-9E37-5D4F-972A-037332EC27A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57E5-D60D-9E4E-B5A8-DA1A04713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1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0FF6-9E37-5D4F-972A-037332EC27A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57E5-D60D-9E4E-B5A8-DA1A04713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0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0FF6-9E37-5D4F-972A-037332EC27A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57E5-D60D-9E4E-B5A8-DA1A04713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9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0FF6-9E37-5D4F-972A-037332EC27A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57E5-D60D-9E4E-B5A8-DA1A04713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5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0FF6-9E37-5D4F-972A-037332EC27A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57E5-D60D-9E4E-B5A8-DA1A04713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4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0FF6-9E37-5D4F-972A-037332EC27A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57E5-D60D-9E4E-B5A8-DA1A04713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275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0FF6-9E37-5D4F-972A-037332EC27A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57E5-D60D-9E4E-B5A8-DA1A047134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76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0FF6-9E37-5D4F-972A-037332EC27A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57E5-D60D-9E4E-B5A8-DA1A04713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7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0FF6-9E37-5D4F-972A-037332EC27A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57E5-D60D-9E4E-B5A8-DA1A04713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6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0FF6-9E37-5D4F-972A-037332EC27A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57E5-D60D-9E4E-B5A8-DA1A04713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985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DEA0FF6-9E37-5D4F-972A-037332EC27A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57E5-D60D-9E4E-B5A8-DA1A04713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7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DEA0FF6-9E37-5D4F-972A-037332EC27A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B8757E5-D60D-9E4E-B5A8-DA1A04713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997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lH1KVhfSSI?feature=oemb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4D7FCD31-B6A0-453B-AC5B-4A7F4219A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42428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FC2CAD-9225-0B23-E078-8DBCE8933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3418891"/>
            <a:ext cx="8991600" cy="1645920"/>
          </a:xfrm>
        </p:spPr>
        <p:txBody>
          <a:bodyPr>
            <a:normAutofit/>
          </a:bodyPr>
          <a:lstStyle/>
          <a:p>
            <a:r>
              <a:rPr lang="en-US" sz="8000" b="1" dirty="0" err="1"/>
              <a:t>Sbac</a:t>
            </a:r>
            <a:r>
              <a:rPr lang="en-US" sz="8000" b="1" dirty="0"/>
              <a:t> prep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137366B-DD76-D054-9168-6D4864A5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89434" y="5384691"/>
            <a:ext cx="6007372" cy="73697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You will need your Advisory notebook or a piece of paper and a pencil.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811E93-7DCD-32FB-EBFF-56C96D734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491" y="736333"/>
            <a:ext cx="2499018" cy="216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11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B8D75-E16C-9B6B-66BB-32CC526F4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41435"/>
            <a:ext cx="8991600" cy="2876526"/>
          </a:xfrm>
        </p:spPr>
        <p:txBody>
          <a:bodyPr>
            <a:normAutofit/>
          </a:bodyPr>
          <a:lstStyle/>
          <a:p>
            <a:r>
              <a:rPr lang="en-US" sz="4400" dirty="0"/>
              <a:t>After break, through Advisory we will begin taking the Smarter Balanced Assessments (SBAC).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B3B1BF-D0DD-76E7-FD51-27EDF654F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199" y="3815255"/>
            <a:ext cx="8991599" cy="2480442"/>
          </a:xfrm>
        </p:spPr>
        <p:txBody>
          <a:bodyPr>
            <a:normAutofit/>
          </a:bodyPr>
          <a:lstStyle/>
          <a:p>
            <a:r>
              <a:rPr lang="en-US" sz="3200" dirty="0"/>
              <a:t>We will review test taking strategies you can use before, during and after the assessments.  </a:t>
            </a:r>
          </a:p>
          <a:p>
            <a:r>
              <a:rPr lang="en-US" sz="3200" dirty="0"/>
              <a:t>You will use your Advisory notebook or a piece of paper to record information seen the videos. </a:t>
            </a:r>
          </a:p>
        </p:txBody>
      </p:sp>
    </p:spTree>
    <p:extLst>
      <p:ext uri="{BB962C8B-B14F-4D97-AF65-F5344CB8AC3E}">
        <p14:creationId xmlns:p14="http://schemas.microsoft.com/office/powerpoint/2010/main" val="3079251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AD8B4-316F-29BC-44A1-E51198EC8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853" y="1604772"/>
            <a:ext cx="3648456" cy="3648456"/>
          </a:xfrm>
          <a:prstGeom prst="flowChartDocument">
            <a:avLst/>
          </a:prstGeom>
          <a:solidFill>
            <a:schemeClr val="accent2"/>
          </a:solidFill>
          <a:ln>
            <a:noFill/>
          </a:ln>
        </p:spPr>
        <p:txBody>
          <a:bodyPr vert="horz" lIns="182880" tIns="182880" rIns="182880" bIns="182880" rtlCol="0" anchor="ctr">
            <a:normAutofit fontScale="90000"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List the 10 test taking strategies shared in the video for the SBAC. </a:t>
            </a:r>
          </a:p>
        </p:txBody>
      </p:sp>
      <p:sp>
        <p:nvSpPr>
          <p:cNvPr id="32" name="Flowchart: Document 31">
            <a:extLst>
              <a:ext uri="{FF2B5EF4-FFF2-40B4-BE49-F238E27FC236}">
                <a16:creationId xmlns:a16="http://schemas.microsoft.com/office/drawing/2014/main" id="{675206CB-6DC9-45BC-8396-75F288E967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1411" y="1442330"/>
            <a:ext cx="3973340" cy="3973340"/>
          </a:xfrm>
          <a:prstGeom prst="flowChartDocument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21CBD78-9089-4233-914A-0B1B3D680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18743" y="640080"/>
            <a:ext cx="5934456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D301245-8BD2-4F6D-B455-23A1C6D05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3335" y="802767"/>
            <a:ext cx="560527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descr="SBAC Testing Tips">
            <a:hlinkClick r:id="" action="ppaction://media"/>
            <a:extLst>
              <a:ext uri="{FF2B5EF4-FFF2-40B4-BE49-F238E27FC236}">
                <a16:creationId xmlns:a16="http://schemas.microsoft.com/office/drawing/2014/main" id="{30D93AA7-FFE3-E13C-1EAC-E92710EF71F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105321" y="1870079"/>
            <a:ext cx="4961301" cy="280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00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4ACB3-6DD5-DDAC-5740-59D6B37E0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0672" y="978776"/>
            <a:ext cx="4486656" cy="1174991"/>
          </a:xfrm>
        </p:spPr>
        <p:txBody>
          <a:bodyPr>
            <a:normAutofit/>
          </a:bodyPr>
          <a:lstStyle/>
          <a:p>
            <a:r>
              <a:rPr lang="en-US" sz="2400">
                <a:cs typeface="Calibri Light"/>
              </a:rPr>
              <a:t>ELA SBAC Test STRATEGIES</a:t>
            </a:r>
          </a:p>
        </p:txBody>
      </p:sp>
      <p:pic>
        <p:nvPicPr>
          <p:cNvPr id="14" name="Picture 13" descr="Closeup of hands holding an open book">
            <a:extLst>
              <a:ext uri="{FF2B5EF4-FFF2-40B4-BE49-F238E27FC236}">
                <a16:creationId xmlns:a16="http://schemas.microsoft.com/office/drawing/2014/main" id="{15F1BC56-1432-FD85-B2C1-EE70364A46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89" r="22068" b="-1"/>
          <a:stretch/>
        </p:blipFill>
        <p:spPr>
          <a:xfrm>
            <a:off x="20" y="10"/>
            <a:ext cx="6086621" cy="68579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6E570-8D25-FCA7-E9B8-9BAE65BF8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672" y="2466753"/>
            <a:ext cx="4486656" cy="3902149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sz="2600" b="1" u="sng" dirty="0">
                <a:latin typeface="+mj-lt"/>
                <a:cs typeface="Calibri"/>
              </a:rPr>
              <a:t>Reading:</a:t>
            </a:r>
            <a:r>
              <a:rPr lang="en-US" sz="2600" b="1" dirty="0">
                <a:latin typeface="+mj-lt"/>
                <a:cs typeface="Calibri"/>
              </a:rPr>
              <a:t> </a:t>
            </a:r>
            <a:r>
              <a:rPr lang="en-US" sz="2600" dirty="0">
                <a:latin typeface="+mj-lt"/>
                <a:cs typeface="Calibri"/>
              </a:rPr>
              <a:t>you will read and analyze literary and informational texts.</a:t>
            </a:r>
          </a:p>
          <a:p>
            <a:r>
              <a:rPr lang="en-US" sz="2600" dirty="0">
                <a:latin typeface="+mj-lt"/>
                <a:cs typeface="Calibri"/>
              </a:rPr>
              <a:t>Read the questions first, then the passage.</a:t>
            </a:r>
          </a:p>
          <a:p>
            <a:r>
              <a:rPr lang="en-US" sz="2600" dirty="0">
                <a:latin typeface="+mj-lt"/>
                <a:cs typeface="Calibri"/>
              </a:rPr>
              <a:t>Take your time answering questions.</a:t>
            </a:r>
          </a:p>
          <a:p>
            <a:r>
              <a:rPr lang="en-US" sz="2600" dirty="0">
                <a:latin typeface="+mj-lt"/>
                <a:cs typeface="Calibri"/>
              </a:rPr>
              <a:t>Go back into the test to find answers.</a:t>
            </a:r>
          </a:p>
          <a:p>
            <a:r>
              <a:rPr lang="en-US" sz="2600" dirty="0">
                <a:latin typeface="+mj-lt"/>
                <a:cs typeface="Calibri"/>
              </a:rPr>
              <a:t>Remember it's not a race.</a:t>
            </a:r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8529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9AF-5B18-380F-5EFC-BD34CC658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5894832" cy="118872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cs typeface="Calibri Light"/>
              </a:rPr>
              <a:t>ELA SBAC TEST WRITING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0C7E1-1C6E-9272-59E9-B888FE02C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510" y="2424223"/>
            <a:ext cx="5948050" cy="391278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400" b="1" dirty="0">
                <a:cs typeface="Calibri"/>
              </a:rPr>
              <a:t>Writing: </a:t>
            </a:r>
            <a:r>
              <a:rPr lang="en-US" sz="2400" dirty="0">
                <a:cs typeface="Calibri"/>
              </a:rPr>
              <a:t>you will read a series of short texts that you will use to compose your essay.</a:t>
            </a:r>
          </a:p>
          <a:p>
            <a:r>
              <a:rPr lang="en-US" sz="2400" dirty="0">
                <a:cs typeface="Calibri"/>
              </a:rPr>
              <a:t>Essay could be argumentative, explanatory, informational or narrative.</a:t>
            </a:r>
          </a:p>
          <a:p>
            <a:r>
              <a:rPr lang="en-US" sz="2400" dirty="0">
                <a:cs typeface="Calibri"/>
              </a:rPr>
              <a:t>Remember to use transition words to start a new paragraph as well as when adding evidence.</a:t>
            </a:r>
          </a:p>
          <a:p>
            <a:r>
              <a:rPr lang="en-US" sz="2400" dirty="0">
                <a:cs typeface="Calibri"/>
              </a:rPr>
              <a:t>Don't forget to give credit to the author when using evidence from one of the texts. 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9398A9-0D0D-4901-BDDF-B3D93CECA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6706" y="964692"/>
            <a:ext cx="3986784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1FEC3B-E514-4E21-B2CB-7903A73569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1298" y="1128683"/>
            <a:ext cx="3657600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Pencil">
            <a:extLst>
              <a:ext uri="{FF2B5EF4-FFF2-40B4-BE49-F238E27FC236}">
                <a16:creationId xmlns:a16="http://schemas.microsoft.com/office/drawing/2014/main" id="{F5678816-E0CF-450A-626D-8F4520314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15890" y="1768763"/>
            <a:ext cx="3328416" cy="332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251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9AF-5B18-380F-5EFC-BD34CC658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9882" y="463769"/>
            <a:ext cx="5925310" cy="1174991"/>
          </a:xfrm>
        </p:spPr>
        <p:txBody>
          <a:bodyPr>
            <a:normAutofit/>
          </a:bodyPr>
          <a:lstStyle/>
          <a:p>
            <a:r>
              <a:rPr lang="en-US" sz="2400" b="1" dirty="0">
                <a:cs typeface="Calibri Light"/>
              </a:rPr>
              <a:t>Math SBAC TEST</a:t>
            </a:r>
            <a:endParaRPr lang="en-US" sz="2400" b="1" dirty="0"/>
          </a:p>
        </p:txBody>
      </p:sp>
      <p:pic>
        <p:nvPicPr>
          <p:cNvPr id="23" name="Picture 22" descr="Complex maths formulae on a blackboard">
            <a:extLst>
              <a:ext uri="{FF2B5EF4-FFF2-40B4-BE49-F238E27FC236}">
                <a16:creationId xmlns:a16="http://schemas.microsoft.com/office/drawing/2014/main" id="{8A2385C9-7AF6-3C15-8B49-8916DBB103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454" r="17970" b="-1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0C7E1-1C6E-9272-59E9-B888FE02C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9862" y="1828800"/>
            <a:ext cx="6999890" cy="4813737"/>
          </a:xfr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r>
              <a:rPr lang="en-US" sz="3800" b="1" dirty="0">
                <a:cs typeface="Calibri"/>
              </a:rPr>
              <a:t>Math: You will complete two components for math, the </a:t>
            </a:r>
            <a:r>
              <a:rPr lang="en-US" sz="3800" b="1" i="0" dirty="0">
                <a:effectLst/>
              </a:rPr>
              <a:t>Performance Task (PT) and Computer Adaptive Test (CAT). </a:t>
            </a:r>
          </a:p>
          <a:p>
            <a:r>
              <a:rPr lang="en-US" sz="3800" dirty="0">
                <a:cs typeface="Calibri"/>
              </a:rPr>
              <a:t>Use your critical thinking skills.</a:t>
            </a:r>
          </a:p>
          <a:p>
            <a:pPr lvl="1"/>
            <a:r>
              <a:rPr lang="en-US" sz="3600" dirty="0">
                <a:cs typeface="Calibri"/>
              </a:rPr>
              <a:t>Read each question and all answers before making your selection. First, eliminate incorrect answers. </a:t>
            </a:r>
          </a:p>
          <a:p>
            <a:r>
              <a:rPr lang="en-US" sz="3800" dirty="0">
                <a:cs typeface="Calibri"/>
              </a:rPr>
              <a:t>Underline and/or circle the task in each problem.</a:t>
            </a:r>
          </a:p>
          <a:p>
            <a:r>
              <a:rPr lang="en-US" sz="3800" dirty="0">
                <a:cs typeface="Calibri"/>
              </a:rPr>
              <a:t>Use the scrap paper you're given to work out each problem. You can always ask for more.</a:t>
            </a:r>
          </a:p>
          <a:p>
            <a:r>
              <a:rPr lang="en-US" sz="3800" dirty="0">
                <a:cs typeface="Calibri"/>
              </a:rPr>
              <a:t>There will never be more than one correct answer on standardized tests.</a:t>
            </a:r>
          </a:p>
          <a:p>
            <a:r>
              <a:rPr lang="en-US" sz="3800" dirty="0">
                <a:cs typeface="Calibri"/>
              </a:rPr>
              <a:t>Watch out for distractors (unnecessary information) within a problem.</a:t>
            </a:r>
          </a:p>
          <a:p>
            <a:r>
              <a:rPr lang="en-US" sz="3800" dirty="0">
                <a:cs typeface="Calibri"/>
              </a:rPr>
              <a:t>Use mathematical shortcuts: </a:t>
            </a:r>
            <a:br>
              <a:rPr lang="en-US" sz="3800" dirty="0">
                <a:cs typeface="Calibri"/>
              </a:rPr>
            </a:br>
            <a:r>
              <a:rPr lang="en-US" sz="3800" dirty="0">
                <a:cs typeface="Calibri"/>
              </a:rPr>
              <a:t> </a:t>
            </a:r>
          </a:p>
          <a:p>
            <a:pPr lvl="1"/>
            <a:r>
              <a:rPr lang="en-US" sz="3400" dirty="0">
                <a:cs typeface="Calibri"/>
              </a:rPr>
              <a:t>Cancel / simplify fractions</a:t>
            </a:r>
          </a:p>
          <a:p>
            <a:pPr lvl="1"/>
            <a:r>
              <a:rPr lang="en-US" sz="3400" dirty="0">
                <a:cs typeface="Calibri"/>
              </a:rPr>
              <a:t>Estimate</a:t>
            </a:r>
          </a:p>
          <a:p>
            <a:pPr lvl="1"/>
            <a:r>
              <a:rPr lang="en-US" sz="3400" dirty="0">
                <a:cs typeface="Calibri"/>
              </a:rPr>
              <a:t>Remove decimal points when possible</a:t>
            </a:r>
          </a:p>
          <a:p>
            <a:endParaRPr lang="en-US" sz="2100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972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AD8DEF9-FBA0-42F0-8E9C-17200031C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C51427-5873-CDBA-870A-1B161D69F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6" y="555202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>
                <a:solidFill>
                  <a:srgbClr val="262626"/>
                </a:solidFill>
              </a:rPr>
              <a:t>Testing violations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8878F-FC1B-F213-6B56-D137EC1AA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196" y="2105247"/>
            <a:ext cx="5284266" cy="3796004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You must follow all of the directions given by your teacher during testing to avoid testing violations.</a:t>
            </a:r>
          </a:p>
          <a:p>
            <a:r>
              <a:rPr lang="en-US" sz="2800" dirty="0">
                <a:solidFill>
                  <a:srgbClr val="FFFFFF"/>
                </a:solidFill>
              </a:rPr>
              <a:t>Testing violations can result in not only your test being invalidated, but all students in the class having their tests being invalidated as well.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EFDA57A-AFFB-4BD9-A793-5064CE948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640080"/>
            <a:ext cx="4017264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9DF61A-0CE4-406A-8326-3BB4A7156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0772" y="806357"/>
            <a:ext cx="3685032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Dictionary Remove">
            <a:extLst>
              <a:ext uri="{FF2B5EF4-FFF2-40B4-BE49-F238E27FC236}">
                <a16:creationId xmlns:a16="http://schemas.microsoft.com/office/drawing/2014/main" id="{053390BB-664A-2427-1198-3724D07541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65364" y="1592741"/>
            <a:ext cx="3355848" cy="335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2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EDED847-34F1-4353-AA83-1525E9E40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54767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788E37-3BA3-50A6-3267-D1412F4C7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7599" y="4928136"/>
            <a:ext cx="7729728" cy="1134402"/>
          </a:xfrm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800"/>
              <a:t>SBAC SCHEDULE Week 1</a:t>
            </a:r>
          </a:p>
        </p:txBody>
      </p:sp>
      <p:pic>
        <p:nvPicPr>
          <p:cNvPr id="4" name="Picture 3" descr="A schedule of a school&#10;&#10;Description automatically generated with medium confidence">
            <a:extLst>
              <a:ext uri="{FF2B5EF4-FFF2-40B4-BE49-F238E27FC236}">
                <a16:creationId xmlns:a16="http://schemas.microsoft.com/office/drawing/2014/main" id="{F8DDF9C2-FCC9-E893-3ABC-891D9E544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547" y="417970"/>
            <a:ext cx="11340906" cy="399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9908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{BCBCFF5E-C966-3648-A837-2B7FCBB8E284}tf10001120</Template>
  <TotalTime>7153</TotalTime>
  <Words>366</Words>
  <Application>Microsoft Macintosh PowerPoint</Application>
  <PresentationFormat>Widescreen</PresentationFormat>
  <Paragraphs>37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Parcel</vt:lpstr>
      <vt:lpstr>Sbac prep</vt:lpstr>
      <vt:lpstr>After break, through Advisory we will begin taking the Smarter Balanced Assessments (SBAC).</vt:lpstr>
      <vt:lpstr>List the 10 test taking strategies shared in the video for the SBAC. </vt:lpstr>
      <vt:lpstr>ELA SBAC Test STRATEGIES</vt:lpstr>
      <vt:lpstr>ELA SBAC TEST WRITING</vt:lpstr>
      <vt:lpstr>Math SBAC TEST</vt:lpstr>
      <vt:lpstr>Testing violations</vt:lpstr>
      <vt:lpstr>SBAC SCHEDULE Week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School-wide Procedures and Expectations Review</dc:title>
  <dc:creator>Phillips, Stefanie</dc:creator>
  <cp:lastModifiedBy>Phillips, Stefanie</cp:lastModifiedBy>
  <cp:revision>129</cp:revision>
  <dcterms:created xsi:type="dcterms:W3CDTF">2023-03-23T15:16:42Z</dcterms:created>
  <dcterms:modified xsi:type="dcterms:W3CDTF">2024-03-20T18:24:05Z</dcterms:modified>
</cp:coreProperties>
</file>