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4" r:id="rId5"/>
    <p:sldId id="266" r:id="rId6"/>
    <p:sldId id="267" r:id="rId7"/>
    <p:sldId id="260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7" autoAdjust="0"/>
    <p:restoredTop sz="94660"/>
  </p:normalViewPr>
  <p:slideViewPr>
    <p:cSldViewPr>
      <p:cViewPr varScale="1">
        <p:scale>
          <a:sx n="112" d="100"/>
          <a:sy n="112" d="100"/>
        </p:scale>
        <p:origin x="19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AAA0DEC4-B716-4D5C-BD14-37B871D5A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5373688"/>
            <a:ext cx="5903912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6045200"/>
            <a:ext cx="5903912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84888" y="1268413"/>
            <a:ext cx="1871662" cy="5472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5464175" cy="5472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243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741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7416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153400" cy="13716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Berlin Sans FB Demi" panose="020E0802020502020306" pitchFamily="34" charset="0"/>
              </a:rPr>
              <a:t>Washoe County School District:</a:t>
            </a:r>
            <a:br>
              <a:rPr lang="en-US" sz="2800" dirty="0">
                <a:solidFill>
                  <a:schemeClr val="tx2"/>
                </a:solidFill>
                <a:latin typeface="Berlin Sans FB Demi" panose="020E0802020502020306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Berlin Sans FB Demi" panose="020E0802020502020306" pitchFamily="34" charset="0"/>
              </a:rPr>
              <a:t>Lesson 3- Gender Respect &amp; Equitable Practices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132" y="6172200"/>
            <a:ext cx="5907536" cy="5486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ctr" eaLnBrk="1" hangingPunct="1"/>
            <a:r>
              <a:rPr lang="en-US" u="sng" dirty="0">
                <a:solidFill>
                  <a:srgbClr val="080808"/>
                </a:solidFill>
              </a:rPr>
              <a:t>Lesson Objective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objectives for today’s lesson: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To support students in recognizing personal boundaries for themselves and their peers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To promote </a:t>
            </a:r>
            <a:r>
              <a:rPr lang="en-US" dirty="0" err="1">
                <a:solidFill>
                  <a:schemeClr val="tx2"/>
                </a:solidFill>
              </a:rPr>
              <a:t>upstander</a:t>
            </a:r>
            <a:r>
              <a:rPr lang="en-US" dirty="0">
                <a:solidFill>
                  <a:schemeClr val="tx2"/>
                </a:solidFill>
              </a:rPr>
              <a:t> behavior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To increase awareness of gender respect and equity</a:t>
            </a:r>
          </a:p>
          <a:p>
            <a:pPr marL="0" indent="0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ctr" eaLnBrk="1" hangingPunct="1"/>
            <a:r>
              <a:rPr lang="en-US" u="sng" dirty="0">
                <a:solidFill>
                  <a:srgbClr val="080808"/>
                </a:solidFill>
              </a:rPr>
              <a:t>Shared Agreements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</a:rPr>
              <a:t>We can be different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</a:rPr>
              <a:t>We can talk differently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</a:rPr>
              <a:t>We have the right to be ourselves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</a:rPr>
              <a:t>We will respect the opinion of our peers even if we don’t agree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</a:rPr>
              <a:t>We may see things differently than someone else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</a:rPr>
              <a:t>We will honor the differences each of us brings to the lesson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</a:rPr>
              <a:t>We will respect the confidentiality of others – what is said here stays here – what is learned here leaves here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</a:rPr>
              <a:t>We will listen with open ears</a:t>
            </a:r>
          </a:p>
        </p:txBody>
      </p:sp>
    </p:spTree>
    <p:extLst>
      <p:ext uri="{BB962C8B-B14F-4D97-AF65-F5344CB8AC3E}">
        <p14:creationId xmlns:p14="http://schemas.microsoft.com/office/powerpoint/2010/main" val="26569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ctr" eaLnBrk="1" hangingPunct="1"/>
            <a:r>
              <a:rPr lang="en-US" u="sng" dirty="0">
                <a:solidFill>
                  <a:srgbClr val="080808"/>
                </a:solidFill>
              </a:rPr>
              <a:t>Shared Agreements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9"/>
            </a:pPr>
            <a:r>
              <a:rPr lang="en-US" sz="2400" dirty="0">
                <a:solidFill>
                  <a:srgbClr val="080808"/>
                </a:solidFill>
              </a:rPr>
              <a:t>We will use respectful language. We avoid teasing, name calling, hitting, throwing shade (putting others down, etc.)</a:t>
            </a:r>
          </a:p>
          <a:p>
            <a:pPr marL="457200" indent="-457200" eaLnBrk="1" hangingPunct="1">
              <a:buFont typeface="+mj-lt"/>
              <a:buAutoNum type="arabicPeriod" startAt="9"/>
            </a:pPr>
            <a:r>
              <a:rPr lang="en-US" sz="2400" dirty="0">
                <a:solidFill>
                  <a:srgbClr val="080808"/>
                </a:solidFill>
              </a:rPr>
              <a:t>We will treat each other the way we would like to be treated</a:t>
            </a:r>
          </a:p>
          <a:p>
            <a:pPr marL="457200" indent="-457200" eaLnBrk="1" hangingPunct="1">
              <a:buFont typeface="+mj-lt"/>
              <a:buAutoNum type="arabicPeriod" startAt="9"/>
            </a:pPr>
            <a:r>
              <a:rPr lang="en-US" sz="2400" dirty="0">
                <a:solidFill>
                  <a:srgbClr val="080808"/>
                </a:solidFill>
              </a:rPr>
              <a:t>We will speak up if we see others being treated unfairly</a:t>
            </a:r>
          </a:p>
          <a:p>
            <a:pPr marL="457200" indent="-457200" eaLnBrk="1" hangingPunct="1">
              <a:buFont typeface="+mj-lt"/>
              <a:buAutoNum type="arabicPeriod" startAt="9"/>
            </a:pPr>
            <a:r>
              <a:rPr lang="en-US" sz="2400" dirty="0">
                <a:solidFill>
                  <a:srgbClr val="080808"/>
                </a:solidFill>
              </a:rPr>
              <a:t>We know that our differences make us interesting and unique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i="1" dirty="0">
                <a:solidFill>
                  <a:srgbClr val="080808"/>
                </a:solidFill>
              </a:rPr>
              <a:t>* These are examples- generally six to eight agreements will suffice- you may use any of the examples if appropriate.</a:t>
            </a:r>
          </a:p>
        </p:txBody>
      </p:sp>
    </p:spTree>
    <p:extLst>
      <p:ext uri="{BB962C8B-B14F-4D97-AF65-F5344CB8AC3E}">
        <p14:creationId xmlns:p14="http://schemas.microsoft.com/office/powerpoint/2010/main" val="121172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ctr" eaLnBrk="1" hangingPunct="1"/>
            <a:r>
              <a:rPr lang="en-US" u="sng" dirty="0">
                <a:solidFill>
                  <a:srgbClr val="080808"/>
                </a:solidFill>
              </a:rPr>
              <a:t>Lesson Activity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solidFill>
                  <a:srgbClr val="080808"/>
                </a:solidFill>
              </a:rPr>
              <a:t>What is your definition of</a:t>
            </a:r>
            <a:r>
              <a:rPr lang="en-US" sz="2400" i="1">
                <a:solidFill>
                  <a:srgbClr val="080808"/>
                </a:solidFill>
              </a:rPr>
              <a:t>: </a:t>
            </a:r>
          </a:p>
          <a:p>
            <a:pPr marL="0" indent="0">
              <a:buNone/>
            </a:pPr>
            <a:endParaRPr lang="en-US" sz="2400" i="1" dirty="0">
              <a:solidFill>
                <a:srgbClr val="080808"/>
              </a:solidFill>
            </a:endParaRPr>
          </a:p>
          <a:p>
            <a:r>
              <a:rPr lang="en-US" sz="2400" i="1" dirty="0">
                <a:solidFill>
                  <a:srgbClr val="080808"/>
                </a:solidFill>
              </a:rPr>
              <a:t>Gender Respect</a:t>
            </a:r>
          </a:p>
          <a:p>
            <a:r>
              <a:rPr lang="en-US" sz="2400" i="1" dirty="0">
                <a:solidFill>
                  <a:srgbClr val="080808"/>
                </a:solidFill>
              </a:rPr>
              <a:t>Gender Harassment </a:t>
            </a:r>
          </a:p>
          <a:p>
            <a:endParaRPr lang="en-US" sz="2400" i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8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ctr" eaLnBrk="1" hangingPunct="1"/>
            <a:r>
              <a:rPr lang="en-US" u="sng" dirty="0">
                <a:solidFill>
                  <a:srgbClr val="080808"/>
                </a:solidFill>
              </a:rPr>
              <a:t>Definition for Today’s Lesson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endParaRPr lang="en-US" sz="2400" i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9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ctr" eaLnBrk="1" hangingPunct="1"/>
            <a:r>
              <a:rPr lang="en-US" u="sng" dirty="0">
                <a:solidFill>
                  <a:srgbClr val="080808"/>
                </a:solidFill>
              </a:rPr>
              <a:t>Let’s Practice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3162" y="938213"/>
            <a:ext cx="7116762" cy="56165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Scenarios </a:t>
            </a:r>
          </a:p>
        </p:txBody>
      </p:sp>
    </p:spTree>
    <p:extLst>
      <p:ext uri="{BB962C8B-B14F-4D97-AF65-F5344CB8AC3E}">
        <p14:creationId xmlns:p14="http://schemas.microsoft.com/office/powerpoint/2010/main" val="131441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ctr" eaLnBrk="1" hangingPunct="1"/>
            <a:r>
              <a:rPr lang="en-US" u="sng" dirty="0">
                <a:solidFill>
                  <a:srgbClr val="080808"/>
                </a:solidFill>
              </a:rPr>
              <a:t>Closing Reflection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Popcorn Closing: (time permitting) Quickly share a word to describe how you felt </a:t>
            </a:r>
            <a:r>
              <a:rPr lang="en-US" sz="2000">
                <a:solidFill>
                  <a:schemeClr val="tx2"/>
                </a:solidFill>
              </a:rPr>
              <a:t>about today’s </a:t>
            </a:r>
            <a:r>
              <a:rPr lang="en-US" sz="2000" dirty="0">
                <a:solidFill>
                  <a:schemeClr val="tx2"/>
                </a:solidFill>
              </a:rPr>
              <a:t>lesson.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  <p:pic>
        <p:nvPicPr>
          <p:cNvPr id="4" name="Picture 2" descr="Image result for gender equ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2" y="2667000"/>
            <a:ext cx="3733800" cy="31676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1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ctr" eaLnBrk="1" hangingPunct="1"/>
            <a:r>
              <a:rPr lang="en-US" u="sng" dirty="0">
                <a:solidFill>
                  <a:srgbClr val="080808"/>
                </a:solidFill>
              </a:rPr>
              <a:t>Check-in/Questionnaire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66800"/>
            <a:ext cx="7116762" cy="56165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Complete Lesson </a:t>
            </a:r>
            <a:r>
              <a:rPr lang="en-US" sz="2000">
                <a:solidFill>
                  <a:srgbClr val="080808"/>
                </a:solidFill>
              </a:rPr>
              <a:t>3 Questionnaire</a:t>
            </a:r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51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template8</Template>
  <TotalTime>71</TotalTime>
  <Words>243</Words>
  <Application>Microsoft Macintosh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Berlin Sans FB Demi</vt:lpstr>
      <vt:lpstr>Wingdings</vt:lpstr>
      <vt:lpstr>template</vt:lpstr>
      <vt:lpstr>Washoe County School District: Lesson 3- Gender Respect &amp; Equitable Practices</vt:lpstr>
      <vt:lpstr>Lesson Objective</vt:lpstr>
      <vt:lpstr>Shared Agreements</vt:lpstr>
      <vt:lpstr>Shared Agreements</vt:lpstr>
      <vt:lpstr>Lesson Activity</vt:lpstr>
      <vt:lpstr>Definition for Today’s Lesson</vt:lpstr>
      <vt:lpstr>Let’s Practice</vt:lpstr>
      <vt:lpstr>Closing Reflection</vt:lpstr>
      <vt:lpstr>Check-in/Questionnaire</vt:lpstr>
    </vt:vector>
  </TitlesOfParts>
  <Company>Metropolitan State University of Denver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Washoe County School District: Lesson 3- Gender Respect &amp; Equity (Inappropriate touch, boundaries,                “up-stander” expectations, how to be an ally)</dc:title>
  <dc:creator>Garcia, Isaac</dc:creator>
  <cp:lastModifiedBy>Phillips, Stefanie</cp:lastModifiedBy>
  <cp:revision>23</cp:revision>
  <dcterms:created xsi:type="dcterms:W3CDTF">2019-03-25T20:13:07Z</dcterms:created>
  <dcterms:modified xsi:type="dcterms:W3CDTF">2019-09-18T22:05:26Z</dcterms:modified>
</cp:coreProperties>
</file>