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noll, Angie" initials="KA" lastIdx="1" clrIdx="0">
    <p:extLst>
      <p:ext uri="{19B8F6BF-5375-455C-9EA6-DF929625EA0E}">
        <p15:presenceInfo xmlns:p15="http://schemas.microsoft.com/office/powerpoint/2012/main" userId="S-1-5-21-3031243810-1567314905-2332474600-2783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12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9T14:33:18.291" idx="1">
    <p:pos x="5522" y="751"/>
    <p:text>Teacher read notes from lesson regarding Emotion Mind</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CF90DF-87CA-4288-9492-6BC50F675E79}"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1888529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F90DF-87CA-4288-9492-6BC50F675E79}"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1596090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F90DF-87CA-4288-9492-6BC50F675E79}"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211636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CF90DF-87CA-4288-9492-6BC50F675E79}"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358791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0CF90DF-87CA-4288-9492-6BC50F675E79}" type="datetimeFigureOut">
              <a:rPr lang="en-US" smtClean="0"/>
              <a:t>10/22/2018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475453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CF90DF-87CA-4288-9492-6BC50F675E79}"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367183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CF90DF-87CA-4288-9492-6BC50F675E79}" type="datetimeFigureOut">
              <a:rPr lang="en-US" smtClean="0"/>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364690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CF90DF-87CA-4288-9492-6BC50F675E79}" type="datetimeFigureOut">
              <a:rPr lang="en-US" smtClean="0"/>
              <a:t>10/22/2018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967371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CF90DF-87CA-4288-9492-6BC50F675E79}" type="datetimeFigureOut">
              <a:rPr lang="en-US" smtClean="0"/>
              <a:t>10/22/2018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128593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CF90DF-87CA-4288-9492-6BC50F675E79}"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1394525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0CF90DF-87CA-4288-9492-6BC50F675E79}" type="datetimeFigureOut">
              <a:rPr lang="en-US" smtClean="0"/>
              <a:t>10/22/2018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EAC7C-B27F-4CCF-BEC5-64DE99195D3F}" type="slidenum">
              <a:rPr lang="en-US" smtClean="0"/>
              <a:t>‹#›</a:t>
            </a:fld>
            <a:endParaRPr lang="en-US"/>
          </a:p>
        </p:txBody>
      </p:sp>
    </p:spTree>
    <p:extLst>
      <p:ext uri="{BB962C8B-B14F-4D97-AF65-F5344CB8AC3E}">
        <p14:creationId xmlns:p14="http://schemas.microsoft.com/office/powerpoint/2010/main" val="1341089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CF90DF-87CA-4288-9492-6BC50F675E79}" type="datetimeFigureOut">
              <a:rPr lang="en-US" smtClean="0"/>
              <a:t>10/22/2018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AC7C-B27F-4CCF-BEC5-64DE99195D3F}" type="slidenum">
              <a:rPr lang="en-US" smtClean="0"/>
              <a:t>‹#›</a:t>
            </a:fld>
            <a:endParaRPr lang="en-US"/>
          </a:p>
        </p:txBody>
      </p:sp>
    </p:spTree>
    <p:extLst>
      <p:ext uri="{BB962C8B-B14F-4D97-AF65-F5344CB8AC3E}">
        <p14:creationId xmlns:p14="http://schemas.microsoft.com/office/powerpoint/2010/main" val="4041027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urriculum.characterstrong.com/ms-y01-l12-mindfulness-part-on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0135" y="469385"/>
            <a:ext cx="10058400" cy="1508105"/>
          </a:xfrm>
          <a:prstGeom prst="rect">
            <a:avLst/>
          </a:prstGeom>
          <a:solidFill>
            <a:srgbClr val="00B0F0"/>
          </a:solidFill>
        </p:spPr>
        <p:txBody>
          <a:bodyPr wrap="square" rtlCol="0">
            <a:spAutoFit/>
          </a:bodyPr>
          <a:lstStyle/>
          <a:p>
            <a:r>
              <a:rPr lang="en-US" sz="2000" dirty="0" smtClean="0">
                <a:solidFill>
                  <a:schemeClr val="bg1"/>
                </a:solidFill>
              </a:rPr>
              <a:t>Objectives:</a:t>
            </a:r>
          </a:p>
          <a:p>
            <a:pPr marL="285750" indent="-285750" fontAlgn="base">
              <a:buFont typeface="Arial" panose="020B0604020202020204" pitchFamily="34" charset="0"/>
              <a:buChar char="•"/>
            </a:pPr>
            <a:r>
              <a:rPr lang="en-US" dirty="0">
                <a:solidFill>
                  <a:schemeClr val="bg1"/>
                </a:solidFill>
              </a:rPr>
              <a:t>Students will reflect on their own character and identify ways they could improve it.</a:t>
            </a:r>
          </a:p>
          <a:p>
            <a:pPr marL="285750" indent="-285750" fontAlgn="base">
              <a:buFont typeface="Arial" panose="020B0604020202020204" pitchFamily="34" charset="0"/>
              <a:buChar char="•"/>
            </a:pPr>
            <a:r>
              <a:rPr lang="en-US" dirty="0">
                <a:solidFill>
                  <a:schemeClr val="bg1"/>
                </a:solidFill>
              </a:rPr>
              <a:t>Students will understand </a:t>
            </a:r>
            <a:r>
              <a:rPr lang="en-US" dirty="0" smtClean="0">
                <a:solidFill>
                  <a:schemeClr val="bg1"/>
                </a:solidFill>
              </a:rPr>
              <a:t>what Mindfulness is </a:t>
            </a:r>
          </a:p>
          <a:p>
            <a:pPr marL="285750" indent="-285750" fontAlgn="base">
              <a:buFont typeface="Arial" panose="020B0604020202020204" pitchFamily="34" charset="0"/>
              <a:buChar char="•"/>
            </a:pPr>
            <a:r>
              <a:rPr lang="en-US" dirty="0">
                <a:solidFill>
                  <a:schemeClr val="bg1"/>
                </a:solidFill>
              </a:rPr>
              <a:t>Students will understand the first state of mind, the Emotion Mind</a:t>
            </a:r>
            <a:r>
              <a:rPr lang="en-US" dirty="0" smtClean="0">
                <a:solidFill>
                  <a:schemeClr val="bg1"/>
                </a:solidFill>
              </a:rPr>
              <a:t>.</a:t>
            </a:r>
            <a:endParaRPr lang="en-US" dirty="0">
              <a:solidFill>
                <a:schemeClr val="bg1"/>
              </a:solidFill>
            </a:endParaRPr>
          </a:p>
          <a:p>
            <a:endParaRPr lang="en-US" dirty="0"/>
          </a:p>
        </p:txBody>
      </p:sp>
      <p:sp>
        <p:nvSpPr>
          <p:cNvPr id="5" name="TextBox 4"/>
          <p:cNvSpPr txBox="1"/>
          <p:nvPr/>
        </p:nvSpPr>
        <p:spPr>
          <a:xfrm>
            <a:off x="830135" y="1977490"/>
            <a:ext cx="7406640" cy="1508105"/>
          </a:xfrm>
          <a:prstGeom prst="rect">
            <a:avLst/>
          </a:prstGeom>
          <a:noFill/>
        </p:spPr>
        <p:txBody>
          <a:bodyPr wrap="square" rtlCol="0">
            <a:spAutoFit/>
          </a:bodyPr>
          <a:lstStyle/>
          <a:p>
            <a:pPr algn="ctr"/>
            <a:r>
              <a:rPr lang="en-US" sz="2800" b="1" u="sng" dirty="0" smtClean="0"/>
              <a:t>Character Dare:</a:t>
            </a:r>
          </a:p>
          <a:p>
            <a:pPr algn="ctr"/>
            <a:r>
              <a:rPr lang="en-US" sz="2800" dirty="0" smtClean="0"/>
              <a:t>Last week’s Character Dare</a:t>
            </a:r>
          </a:p>
          <a:p>
            <a:endParaRPr lang="en-US" dirty="0"/>
          </a:p>
          <a:p>
            <a:endParaRPr lang="en-US" dirty="0"/>
          </a:p>
        </p:txBody>
      </p:sp>
      <p:sp>
        <p:nvSpPr>
          <p:cNvPr id="7" name="TextBox 6"/>
          <p:cNvSpPr txBox="1"/>
          <p:nvPr/>
        </p:nvSpPr>
        <p:spPr>
          <a:xfrm>
            <a:off x="8279362" y="2119745"/>
            <a:ext cx="3144033" cy="4154984"/>
          </a:xfrm>
          <a:prstGeom prst="rect">
            <a:avLst/>
          </a:prstGeom>
          <a:noFill/>
        </p:spPr>
        <p:txBody>
          <a:bodyPr wrap="square" rtlCol="0">
            <a:spAutoFit/>
          </a:bodyPr>
          <a:lstStyle/>
          <a:p>
            <a:r>
              <a:rPr lang="en-US" sz="2400" dirty="0" smtClean="0"/>
              <a:t>Turn and talk with a partner about last week’s dare </a:t>
            </a:r>
          </a:p>
          <a:p>
            <a:endParaRPr lang="en-US" sz="2400" dirty="0" smtClean="0"/>
          </a:p>
          <a:p>
            <a:r>
              <a:rPr lang="en-US" sz="2400" dirty="0" smtClean="0"/>
              <a:t>TRUTH: What do you think about last week’s Dare?</a:t>
            </a:r>
            <a:endParaRPr lang="en-US" sz="2400" dirty="0"/>
          </a:p>
          <a:p>
            <a:endParaRPr lang="en-US" sz="2400" dirty="0" smtClean="0"/>
          </a:p>
          <a:p>
            <a:r>
              <a:rPr lang="en-US" sz="2400" dirty="0" smtClean="0"/>
              <a:t>Dare: Reflect on your experience with last week’s Dare</a:t>
            </a:r>
            <a:endParaRPr lang="en-US" sz="2400" dirty="0"/>
          </a:p>
        </p:txBody>
      </p:sp>
      <p:pic>
        <p:nvPicPr>
          <p:cNvPr id="2" name="Picture 1"/>
          <p:cNvPicPr>
            <a:picLocks noChangeAspect="1"/>
          </p:cNvPicPr>
          <p:nvPr/>
        </p:nvPicPr>
        <p:blipFill>
          <a:blip r:embed="rId2"/>
          <a:stretch>
            <a:fillRect/>
          </a:stretch>
        </p:blipFill>
        <p:spPr>
          <a:xfrm>
            <a:off x="1041891" y="2875547"/>
            <a:ext cx="6546166" cy="3689657"/>
          </a:xfrm>
          <a:prstGeom prst="rect">
            <a:avLst/>
          </a:prstGeom>
        </p:spPr>
      </p:pic>
    </p:spTree>
    <p:extLst>
      <p:ext uri="{BB962C8B-B14F-4D97-AF65-F5344CB8AC3E}">
        <p14:creationId xmlns:p14="http://schemas.microsoft.com/office/powerpoint/2010/main" val="2176216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3644" y="350729"/>
            <a:ext cx="8906006" cy="646331"/>
          </a:xfrm>
          <a:prstGeom prst="rect">
            <a:avLst/>
          </a:prstGeom>
          <a:noFill/>
        </p:spPr>
        <p:txBody>
          <a:bodyPr wrap="square" rtlCol="0">
            <a:spAutoFit/>
          </a:bodyPr>
          <a:lstStyle/>
          <a:p>
            <a:pPr algn="ctr"/>
            <a:r>
              <a:rPr lang="en-US" sz="3600" b="1" u="sng" dirty="0" smtClean="0"/>
              <a:t>This Week’s Character Dare:</a:t>
            </a:r>
            <a:endParaRPr lang="en-US" sz="3600" b="1" u="sng" dirty="0"/>
          </a:p>
        </p:txBody>
      </p:sp>
      <p:sp>
        <p:nvSpPr>
          <p:cNvPr id="3" name="TextBox 2"/>
          <p:cNvSpPr txBox="1"/>
          <p:nvPr/>
        </p:nvSpPr>
        <p:spPr>
          <a:xfrm>
            <a:off x="688272" y="1451205"/>
            <a:ext cx="3883069" cy="923330"/>
          </a:xfrm>
          <a:prstGeom prst="rect">
            <a:avLst/>
          </a:prstGeom>
          <a:noFill/>
        </p:spPr>
        <p:txBody>
          <a:bodyPr wrap="square" rtlCol="0">
            <a:spAutoFit/>
          </a:bodyPr>
          <a:lstStyle/>
          <a:p>
            <a:r>
              <a:rPr lang="en-US" dirty="0" smtClean="0"/>
              <a:t>Video link</a:t>
            </a:r>
            <a:r>
              <a:rPr lang="en-US" dirty="0" smtClean="0"/>
              <a:t>:  </a:t>
            </a:r>
          </a:p>
          <a:p>
            <a:endParaRPr lang="en-US" dirty="0"/>
          </a:p>
          <a:p>
            <a:r>
              <a:rPr lang="en-US" dirty="0" smtClean="0">
                <a:hlinkClick r:id="rId2"/>
              </a:rPr>
              <a:t>Mindfulness explained</a:t>
            </a:r>
            <a:r>
              <a:rPr lang="en-US" dirty="0" smtClean="0"/>
              <a:t>   </a:t>
            </a:r>
            <a:endParaRPr lang="en-US" dirty="0"/>
          </a:p>
        </p:txBody>
      </p:sp>
      <p:pic>
        <p:nvPicPr>
          <p:cNvPr id="4" name="Picture 3"/>
          <p:cNvPicPr>
            <a:picLocks noChangeAspect="1"/>
          </p:cNvPicPr>
          <p:nvPr/>
        </p:nvPicPr>
        <p:blipFill>
          <a:blip r:embed="rId3"/>
          <a:stretch>
            <a:fillRect/>
          </a:stretch>
        </p:blipFill>
        <p:spPr>
          <a:xfrm>
            <a:off x="3814011" y="1764156"/>
            <a:ext cx="7594432" cy="4280498"/>
          </a:xfrm>
          <a:prstGeom prst="rect">
            <a:avLst/>
          </a:prstGeom>
        </p:spPr>
      </p:pic>
    </p:spTree>
    <p:extLst>
      <p:ext uri="{BB962C8B-B14F-4D97-AF65-F5344CB8AC3E}">
        <p14:creationId xmlns:p14="http://schemas.microsoft.com/office/powerpoint/2010/main" val="3691929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718" y="438411"/>
            <a:ext cx="10108504" cy="5262979"/>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dirty="0" smtClean="0"/>
              <a:t>Raise your hand if you have ever made decisions or took action without even really thinking about it- you were just doing it without thought?</a:t>
            </a:r>
          </a:p>
          <a:p>
            <a:pPr fontAlgn="base"/>
            <a:endParaRPr lang="en-US" sz="2800" dirty="0" smtClean="0"/>
          </a:p>
          <a:p>
            <a:pPr marL="285750" indent="-285750" fontAlgn="base">
              <a:buFont typeface="Arial" panose="020B0604020202020204" pitchFamily="34" charset="0"/>
              <a:buChar char="•"/>
            </a:pPr>
            <a:r>
              <a:rPr lang="en-US" sz="2800" dirty="0" smtClean="0"/>
              <a:t>Raise your hand if you have ever been unable to control your attention?</a:t>
            </a:r>
          </a:p>
          <a:p>
            <a:pPr fontAlgn="base"/>
            <a:endParaRPr lang="en-US" sz="2800" dirty="0" smtClean="0"/>
          </a:p>
          <a:p>
            <a:pPr marL="285750" indent="-285750" fontAlgn="base">
              <a:buFont typeface="Arial" panose="020B0604020202020204" pitchFamily="34" charset="0"/>
              <a:buChar char="•"/>
            </a:pPr>
            <a:r>
              <a:rPr lang="en-US" sz="2800" dirty="0" smtClean="0"/>
              <a:t>Raise your hand if you have ever gotten into an argument with a friend, boyfriend/girlfriend, parent, etc., and then had trouble thinking about the present moment because of that argument?</a:t>
            </a:r>
          </a:p>
          <a:p>
            <a:pPr fontAlgn="base"/>
            <a:endParaRPr lang="en-US" sz="2800" dirty="0" smtClean="0"/>
          </a:p>
          <a:p>
            <a:pPr marL="285750" indent="-285750" fontAlgn="base">
              <a:buFont typeface="Arial" panose="020B0604020202020204" pitchFamily="34" charset="0"/>
              <a:buChar char="•"/>
            </a:pPr>
            <a:r>
              <a:rPr lang="en-US" sz="2800" dirty="0" smtClean="0"/>
              <a:t>Share out</a:t>
            </a:r>
            <a:endParaRPr lang="en-US" sz="2800" dirty="0"/>
          </a:p>
        </p:txBody>
      </p:sp>
    </p:spTree>
    <p:extLst>
      <p:ext uri="{BB962C8B-B14F-4D97-AF65-F5344CB8AC3E}">
        <p14:creationId xmlns:p14="http://schemas.microsoft.com/office/powerpoint/2010/main" val="103411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8044" y="651353"/>
            <a:ext cx="7703507" cy="584775"/>
          </a:xfrm>
          <a:prstGeom prst="rect">
            <a:avLst/>
          </a:prstGeom>
          <a:noFill/>
        </p:spPr>
        <p:txBody>
          <a:bodyPr wrap="square" rtlCol="0">
            <a:spAutoFit/>
          </a:bodyPr>
          <a:lstStyle/>
          <a:p>
            <a:pPr algn="ctr"/>
            <a:r>
              <a:rPr lang="en-US" sz="3200" b="1" u="sng" dirty="0" smtClean="0"/>
              <a:t>Mindfulness Definition:</a:t>
            </a:r>
            <a:endParaRPr lang="en-US" sz="3200" b="1" u="sng" dirty="0"/>
          </a:p>
        </p:txBody>
      </p:sp>
      <p:sp>
        <p:nvSpPr>
          <p:cNvPr id="3" name="TextBox 2"/>
          <p:cNvSpPr txBox="1"/>
          <p:nvPr/>
        </p:nvSpPr>
        <p:spPr>
          <a:xfrm>
            <a:off x="1240077" y="1453019"/>
            <a:ext cx="9958191" cy="1569660"/>
          </a:xfrm>
          <a:prstGeom prst="rect">
            <a:avLst/>
          </a:prstGeom>
          <a:noFill/>
        </p:spPr>
        <p:txBody>
          <a:bodyPr wrap="square" rtlCol="0">
            <a:spAutoFit/>
          </a:bodyPr>
          <a:lstStyle/>
          <a:p>
            <a:pPr fontAlgn="base"/>
            <a:r>
              <a:rPr lang="en-US" sz="3200" i="1" dirty="0"/>
              <a:t>Being able to control our own thoughts, feelings, and actions, instead of letting them control you; it is putting your mind where you want it to be.*</a:t>
            </a:r>
            <a:endParaRPr lang="en-US" sz="3200" dirty="0"/>
          </a:p>
        </p:txBody>
      </p:sp>
      <p:sp>
        <p:nvSpPr>
          <p:cNvPr id="4" name="TextBox 3"/>
          <p:cNvSpPr txBox="1"/>
          <p:nvPr/>
        </p:nvSpPr>
        <p:spPr>
          <a:xfrm>
            <a:off x="1312146" y="3564834"/>
            <a:ext cx="9886122" cy="1077218"/>
          </a:xfrm>
          <a:prstGeom prst="rect">
            <a:avLst/>
          </a:prstGeom>
          <a:noFill/>
        </p:spPr>
        <p:txBody>
          <a:bodyPr wrap="square" rtlCol="0">
            <a:spAutoFit/>
          </a:bodyPr>
          <a:lstStyle/>
          <a:p>
            <a:r>
              <a:rPr lang="en-US" sz="3200" dirty="0"/>
              <a:t>“What problems could occur if you can’t focus on what is going on in the present moment?”</a:t>
            </a:r>
          </a:p>
        </p:txBody>
      </p:sp>
    </p:spTree>
    <p:extLst>
      <p:ext uri="{BB962C8B-B14F-4D97-AF65-F5344CB8AC3E}">
        <p14:creationId xmlns:p14="http://schemas.microsoft.com/office/powerpoint/2010/main" val="11154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1"/>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0904" y="1139687"/>
            <a:ext cx="10336696" cy="3416320"/>
          </a:xfrm>
          <a:prstGeom prst="rect">
            <a:avLst/>
          </a:prstGeom>
          <a:noFill/>
        </p:spPr>
        <p:txBody>
          <a:bodyPr wrap="square" rtlCol="0">
            <a:spAutoFit/>
          </a:bodyPr>
          <a:lstStyle/>
          <a:p>
            <a:r>
              <a:rPr lang="en-US" sz="3600" dirty="0"/>
              <a:t>Over the course of our time together, we will complete a few lessons that teach different strategies that help us control our thoughts, feelings, and actions and be more present in the current moment. But first, we need to learn about the 3 states of mind we can be in, starting with ‘Emotion Mind</a:t>
            </a:r>
            <a:r>
              <a:rPr lang="en-US" sz="3600" dirty="0" smtClean="0"/>
              <a:t>.’</a:t>
            </a:r>
            <a:endParaRPr lang="en-US" sz="3600" dirty="0"/>
          </a:p>
        </p:txBody>
      </p:sp>
      <p:pic>
        <p:nvPicPr>
          <p:cNvPr id="3" name="Picture 2"/>
          <p:cNvPicPr>
            <a:picLocks noChangeAspect="1"/>
          </p:cNvPicPr>
          <p:nvPr/>
        </p:nvPicPr>
        <p:blipFill>
          <a:blip r:embed="rId2"/>
          <a:stretch>
            <a:fillRect/>
          </a:stretch>
        </p:blipFill>
        <p:spPr>
          <a:xfrm>
            <a:off x="435578" y="4695825"/>
            <a:ext cx="2238375" cy="2038350"/>
          </a:xfrm>
          <a:prstGeom prst="rect">
            <a:avLst/>
          </a:prstGeom>
        </p:spPr>
      </p:pic>
      <p:pic>
        <p:nvPicPr>
          <p:cNvPr id="4" name="Picture 3"/>
          <p:cNvPicPr>
            <a:picLocks noChangeAspect="1"/>
          </p:cNvPicPr>
          <p:nvPr/>
        </p:nvPicPr>
        <p:blipFill>
          <a:blip r:embed="rId3"/>
          <a:stretch>
            <a:fillRect/>
          </a:stretch>
        </p:blipFill>
        <p:spPr>
          <a:xfrm flipH="1">
            <a:off x="9914019" y="4501248"/>
            <a:ext cx="2147587" cy="214758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8028" y="4556006"/>
            <a:ext cx="1576833" cy="2145351"/>
          </a:xfrm>
          <a:prstGeom prst="rect">
            <a:avLst/>
          </a:prstGeom>
        </p:spPr>
      </p:pic>
      <p:pic>
        <p:nvPicPr>
          <p:cNvPr id="6" name="Picture 5"/>
          <p:cNvPicPr>
            <a:picLocks noChangeAspect="1"/>
          </p:cNvPicPr>
          <p:nvPr/>
        </p:nvPicPr>
        <p:blipFill>
          <a:blip r:embed="rId5"/>
          <a:stretch>
            <a:fillRect/>
          </a:stretch>
        </p:blipFill>
        <p:spPr>
          <a:xfrm>
            <a:off x="7590295" y="4468679"/>
            <a:ext cx="1699492" cy="2180156"/>
          </a:xfrm>
          <a:prstGeom prst="rect">
            <a:avLst/>
          </a:prstGeom>
        </p:spPr>
      </p:pic>
      <p:pic>
        <p:nvPicPr>
          <p:cNvPr id="7" name="Picture 6"/>
          <p:cNvPicPr>
            <a:picLocks noChangeAspect="1"/>
          </p:cNvPicPr>
          <p:nvPr/>
        </p:nvPicPr>
        <p:blipFill>
          <a:blip r:embed="rId6"/>
          <a:stretch>
            <a:fillRect/>
          </a:stretch>
        </p:blipFill>
        <p:spPr>
          <a:xfrm>
            <a:off x="2909331" y="4564761"/>
            <a:ext cx="2113263" cy="2182371"/>
          </a:xfrm>
          <a:prstGeom prst="rect">
            <a:avLst/>
          </a:prstGeom>
        </p:spPr>
      </p:pic>
    </p:spTree>
    <p:extLst>
      <p:ext uri="{BB962C8B-B14F-4D97-AF65-F5344CB8AC3E}">
        <p14:creationId xmlns:p14="http://schemas.microsoft.com/office/powerpoint/2010/main" val="2011030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5130" y="583096"/>
            <a:ext cx="10747513" cy="5693866"/>
          </a:xfrm>
          <a:prstGeom prst="rect">
            <a:avLst/>
          </a:prstGeom>
          <a:noFill/>
        </p:spPr>
        <p:txBody>
          <a:bodyPr wrap="square" rtlCol="0">
            <a:spAutoFit/>
          </a:bodyPr>
          <a:lstStyle/>
          <a:p>
            <a:pPr marL="285750" indent="-285750" fontAlgn="base">
              <a:buFont typeface="Arial" panose="020B0604020202020204" pitchFamily="34" charset="0"/>
              <a:buChar char="•"/>
            </a:pPr>
            <a:r>
              <a:rPr lang="en-US" sz="2800" dirty="0" smtClean="0"/>
              <a:t>You </a:t>
            </a:r>
            <a:r>
              <a:rPr lang="en-US" sz="2800" dirty="0"/>
              <a:t>have one minute, and I want you to write down on a piece of paper as many emotions as you can think of</a:t>
            </a:r>
            <a:r>
              <a:rPr lang="en-US" sz="2800" dirty="0" smtClean="0"/>
              <a:t>.</a:t>
            </a:r>
            <a:endParaRPr lang="en-US" sz="2800" dirty="0"/>
          </a:p>
          <a:p>
            <a:pPr marL="285750" indent="-285750" fontAlgn="base">
              <a:buFont typeface="Arial" panose="020B0604020202020204" pitchFamily="34" charset="0"/>
              <a:buChar char="•"/>
            </a:pPr>
            <a:r>
              <a:rPr lang="en-US" sz="2800" dirty="0" smtClean="0"/>
              <a:t>Share </a:t>
            </a:r>
            <a:r>
              <a:rPr lang="en-US" sz="2800" dirty="0"/>
              <a:t>with a neighbor and add to your list any that your neighbor came up with that you didn’t</a:t>
            </a:r>
            <a:r>
              <a:rPr lang="en-US" sz="2800" dirty="0" smtClean="0"/>
              <a:t>.</a:t>
            </a:r>
          </a:p>
          <a:p>
            <a:pPr marL="285750" indent="-285750" fontAlgn="base">
              <a:buFont typeface="Arial" panose="020B0604020202020204" pitchFamily="34" charset="0"/>
              <a:buChar char="•"/>
            </a:pPr>
            <a:r>
              <a:rPr lang="en-US" sz="2800" dirty="0" smtClean="0"/>
              <a:t>After </a:t>
            </a:r>
            <a:r>
              <a:rPr lang="en-US" sz="2800" dirty="0"/>
              <a:t>you have written down these emotions, circle the positive emotions and underline the negative emotions</a:t>
            </a:r>
            <a:r>
              <a:rPr lang="en-US" sz="2800" dirty="0" smtClean="0"/>
              <a:t>.</a:t>
            </a:r>
            <a:endParaRPr lang="en-US" sz="2800" dirty="0"/>
          </a:p>
          <a:p>
            <a:pPr marL="285750" indent="-285750" fontAlgn="base">
              <a:buFont typeface="Arial" panose="020B0604020202020204" pitchFamily="34" charset="0"/>
              <a:buChar char="•"/>
            </a:pPr>
            <a:r>
              <a:rPr lang="en-US" sz="2800" dirty="0" smtClean="0"/>
              <a:t>Once </a:t>
            </a:r>
            <a:r>
              <a:rPr lang="en-US" sz="2800" dirty="0"/>
              <a:t>you are done, write down how many positive emotions you had and how many negative emotions</a:t>
            </a:r>
            <a:r>
              <a:rPr lang="en-US" sz="2800" dirty="0" smtClean="0"/>
              <a:t>.</a:t>
            </a:r>
            <a:endParaRPr lang="en-US" sz="2800" dirty="0"/>
          </a:p>
          <a:p>
            <a:pPr marL="285750" indent="-285750" fontAlgn="base">
              <a:buFont typeface="Arial" panose="020B0604020202020204" pitchFamily="34" charset="0"/>
              <a:buChar char="•"/>
            </a:pPr>
            <a:r>
              <a:rPr lang="en-US" sz="2800" dirty="0" smtClean="0"/>
              <a:t>THINK: Why </a:t>
            </a:r>
            <a:r>
              <a:rPr lang="en-US" sz="2800" dirty="0"/>
              <a:t>do you think some of us came up with more negative than positive? What does this tell </a:t>
            </a:r>
            <a:r>
              <a:rPr lang="en-US" sz="2800" dirty="0" smtClean="0"/>
              <a:t>us?</a:t>
            </a:r>
          </a:p>
          <a:p>
            <a:pPr marL="285750" indent="-285750" fontAlgn="base">
              <a:buFont typeface="Arial" panose="020B0604020202020204" pitchFamily="34" charset="0"/>
              <a:buChar char="•"/>
            </a:pPr>
            <a:r>
              <a:rPr lang="en-US" sz="2800" dirty="0" smtClean="0"/>
              <a:t>Answer</a:t>
            </a:r>
            <a:r>
              <a:rPr lang="en-US" sz="2800" dirty="0"/>
              <a:t>: Often times they will come up with more negative ones because of the intense feelings these contain. These emotions cause us to pay attention more when we are feeling this way.</a:t>
            </a:r>
          </a:p>
        </p:txBody>
      </p:sp>
    </p:spTree>
    <p:extLst>
      <p:ext uri="{BB962C8B-B14F-4D97-AF65-F5344CB8AC3E}">
        <p14:creationId xmlns:p14="http://schemas.microsoft.com/office/powerpoint/2010/main" val="133758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54625" y="1192695"/>
            <a:ext cx="5711687" cy="53273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6626" y="265044"/>
            <a:ext cx="4187687" cy="646331"/>
          </a:xfrm>
          <a:prstGeom prst="rect">
            <a:avLst/>
          </a:prstGeom>
          <a:noFill/>
        </p:spPr>
        <p:txBody>
          <a:bodyPr wrap="square" rtlCol="0">
            <a:spAutoFit/>
          </a:bodyPr>
          <a:lstStyle/>
          <a:p>
            <a:pPr algn="ctr"/>
            <a:r>
              <a:rPr lang="en-US" sz="3600" dirty="0" smtClean="0"/>
              <a:t>Emotion Mind</a:t>
            </a:r>
            <a:endParaRPr lang="en-US" sz="3600" dirty="0"/>
          </a:p>
        </p:txBody>
      </p:sp>
    </p:spTree>
    <p:extLst>
      <p:ext uri="{BB962C8B-B14F-4D97-AF65-F5344CB8AC3E}">
        <p14:creationId xmlns:p14="http://schemas.microsoft.com/office/powerpoint/2010/main" val="8016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094" y="573741"/>
            <a:ext cx="10488707" cy="5632311"/>
          </a:xfrm>
          <a:prstGeom prst="rect">
            <a:avLst/>
          </a:prstGeom>
          <a:noFill/>
        </p:spPr>
        <p:txBody>
          <a:bodyPr wrap="square" rtlCol="0">
            <a:spAutoFit/>
          </a:bodyPr>
          <a:lstStyle/>
          <a:p>
            <a:pPr marL="571500" indent="-571500" fontAlgn="base">
              <a:buFont typeface="Arial" panose="020B0604020202020204" pitchFamily="34" charset="0"/>
              <a:buChar char="•"/>
            </a:pPr>
            <a:r>
              <a:rPr lang="en-US" sz="3600" dirty="0"/>
              <a:t>W</a:t>
            </a:r>
            <a:r>
              <a:rPr lang="en-US" sz="3600" dirty="0" smtClean="0"/>
              <a:t>rite </a:t>
            </a:r>
            <a:r>
              <a:rPr lang="en-US" sz="3600" dirty="0"/>
              <a:t>one of the scenarios </a:t>
            </a:r>
            <a:r>
              <a:rPr lang="en-US" sz="3600" dirty="0" smtClean="0"/>
              <a:t>we discussed </a:t>
            </a:r>
            <a:r>
              <a:rPr lang="en-US" sz="3600" dirty="0"/>
              <a:t>or create a new one that leads </a:t>
            </a:r>
            <a:r>
              <a:rPr lang="en-US" sz="3600" dirty="0" smtClean="0"/>
              <a:t>you </a:t>
            </a:r>
            <a:r>
              <a:rPr lang="en-US" sz="3600" dirty="0"/>
              <a:t>to live in an emotional mindset. </a:t>
            </a:r>
            <a:endParaRPr lang="en-US" sz="3600" dirty="0" smtClean="0"/>
          </a:p>
          <a:p>
            <a:pPr marL="571500" indent="-571500" fontAlgn="base">
              <a:buFont typeface="Arial" panose="020B0604020202020204" pitchFamily="34" charset="0"/>
              <a:buChar char="•"/>
            </a:pPr>
            <a:r>
              <a:rPr lang="en-US" sz="3600" dirty="0" smtClean="0"/>
              <a:t>Your goal </a:t>
            </a:r>
            <a:r>
              <a:rPr lang="en-US" sz="3600" dirty="0"/>
              <a:t>is to be more aware of how it controls </a:t>
            </a:r>
            <a:r>
              <a:rPr lang="en-US" sz="3600" dirty="0" smtClean="0"/>
              <a:t>your </a:t>
            </a:r>
            <a:r>
              <a:rPr lang="en-US" sz="3600" dirty="0"/>
              <a:t>behavior.</a:t>
            </a:r>
          </a:p>
          <a:p>
            <a:pPr marL="571500" indent="-571500" fontAlgn="base">
              <a:buFont typeface="Arial" panose="020B0604020202020204" pitchFamily="34" charset="0"/>
              <a:buChar char="•"/>
            </a:pPr>
            <a:r>
              <a:rPr lang="en-US" sz="3600" dirty="0" smtClean="0"/>
              <a:t>Our </a:t>
            </a:r>
            <a:r>
              <a:rPr lang="en-US" sz="3600" dirty="0"/>
              <a:t>next mindfulness lesson will focus on the other two states of mind. Today, it is important to understand that by simply being aware of our emotions and how they can control us, we take the first step in improving our mindfulness</a:t>
            </a:r>
          </a:p>
        </p:txBody>
      </p:sp>
    </p:spTree>
    <p:extLst>
      <p:ext uri="{BB962C8B-B14F-4D97-AF65-F5344CB8AC3E}">
        <p14:creationId xmlns:p14="http://schemas.microsoft.com/office/powerpoint/2010/main" val="674587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501</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Knoll, Angie</dc:creator>
  <cp:lastModifiedBy>Knoll, Angie</cp:lastModifiedBy>
  <cp:revision>7</cp:revision>
  <dcterms:created xsi:type="dcterms:W3CDTF">2018-08-29T21:10:30Z</dcterms:created>
  <dcterms:modified xsi:type="dcterms:W3CDTF">2018-10-22T21:50:09Z</dcterms:modified>
</cp:coreProperties>
</file>