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9" r:id="rId7"/>
    <p:sldId id="264" r:id="rId8"/>
    <p:sldId id="261" r:id="rId9"/>
    <p:sldId id="265" r:id="rId10"/>
    <p:sldId id="266" r:id="rId11"/>
    <p:sldId id="263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/>
  </p:normalViewPr>
  <p:slideViewPr>
    <p:cSldViewPr>
      <p:cViewPr varScale="1">
        <p:scale>
          <a:sx n="73" d="100"/>
          <a:sy n="73" d="100"/>
        </p:scale>
        <p:origin x="5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AA0DEC4-B716-4D5C-BD14-37B871D5A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5373688"/>
            <a:ext cx="5903912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6045200"/>
            <a:ext cx="5903912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13716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  <a:latin typeface="Berlin Sans FB Demi" panose="020E0802020502020306" pitchFamily="34" charset="0"/>
              </a:rPr>
              <a:t>Washoe County School District:</a:t>
            </a:r>
            <a:br>
              <a:rPr lang="en-US" sz="2800" dirty="0" smtClean="0">
                <a:solidFill>
                  <a:schemeClr val="tx2"/>
                </a:solidFill>
                <a:latin typeface="Berlin Sans FB Demi" panose="020E0802020502020306" pitchFamily="34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Berlin Sans FB Demi" panose="020E0802020502020306" pitchFamily="34" charset="0"/>
              </a:rPr>
              <a:t>Lesson 4- Embracing and Respecting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080808"/>
                </a:solidFill>
              </a:rPr>
              <a:t>Lesson Objective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31384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objectives for </a:t>
            </a:r>
            <a:r>
              <a:rPr lang="en-US" dirty="0" smtClean="0">
                <a:solidFill>
                  <a:schemeClr val="tx2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today’s lesson: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>
                <a:solidFill>
                  <a:schemeClr val="tx2"/>
                </a:solidFill>
              </a:rPr>
              <a:t>assist students in identifying and understanding the importance of diversity and inclusivity in the classroom, community, and school.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080808"/>
                </a:solidFill>
              </a:rPr>
              <a:t>Shared Agreements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</a:rPr>
              <a:t>We can be different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</a:rPr>
              <a:t>We can talk differently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</a:rPr>
              <a:t>We have the right to be ourselves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</a:rPr>
              <a:t>We will respect the opinion of our peers even if we don’t agree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</a:rPr>
              <a:t>We may see things differently than someone else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</a:rPr>
              <a:t>We will honor the differences each of us brings to the lesson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</a:rPr>
              <a:t>We will respect the confidentiality of others – what is said here stays here – what is learned here leaves here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</a:rPr>
              <a:t>We will listen with open ears</a:t>
            </a:r>
            <a:endParaRPr lang="en-US" sz="2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080808"/>
                </a:solidFill>
              </a:rPr>
              <a:t>Shared Agreements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9"/>
            </a:pPr>
            <a:r>
              <a:rPr lang="en-US" sz="2400" dirty="0" smtClean="0">
                <a:solidFill>
                  <a:srgbClr val="080808"/>
                </a:solidFill>
              </a:rPr>
              <a:t>We will use respectful language. </a:t>
            </a:r>
            <a:r>
              <a:rPr lang="en-US" sz="2400" smtClean="0">
                <a:solidFill>
                  <a:srgbClr val="080808"/>
                </a:solidFill>
              </a:rPr>
              <a:t>We avoid teasing</a:t>
            </a:r>
            <a:r>
              <a:rPr lang="en-US" sz="2400" dirty="0" smtClean="0">
                <a:solidFill>
                  <a:srgbClr val="080808"/>
                </a:solidFill>
              </a:rPr>
              <a:t>, name calling, hitting, throwing shade (putting others down, etc.)</a:t>
            </a:r>
          </a:p>
          <a:p>
            <a:pPr marL="457200" indent="-457200" eaLnBrk="1" hangingPunct="1">
              <a:buFont typeface="+mj-lt"/>
              <a:buAutoNum type="arabicPeriod" startAt="9"/>
            </a:pPr>
            <a:r>
              <a:rPr lang="en-US" sz="2400" dirty="0" smtClean="0">
                <a:solidFill>
                  <a:srgbClr val="080808"/>
                </a:solidFill>
              </a:rPr>
              <a:t>We will treat each other the way we would like to be treated</a:t>
            </a:r>
          </a:p>
          <a:p>
            <a:pPr marL="457200" indent="-457200" eaLnBrk="1" hangingPunct="1">
              <a:buFont typeface="+mj-lt"/>
              <a:buAutoNum type="arabicPeriod" startAt="9"/>
            </a:pPr>
            <a:r>
              <a:rPr lang="en-US" sz="2400" dirty="0" smtClean="0">
                <a:solidFill>
                  <a:srgbClr val="080808"/>
                </a:solidFill>
              </a:rPr>
              <a:t>We will Speak </a:t>
            </a:r>
            <a:r>
              <a:rPr lang="en-US" sz="2400" dirty="0">
                <a:solidFill>
                  <a:srgbClr val="080808"/>
                </a:solidFill>
              </a:rPr>
              <a:t>U</a:t>
            </a:r>
            <a:r>
              <a:rPr lang="en-US" sz="2400" dirty="0" smtClean="0">
                <a:solidFill>
                  <a:srgbClr val="080808"/>
                </a:solidFill>
              </a:rPr>
              <a:t>p if we see others being treated unfairly</a:t>
            </a:r>
          </a:p>
          <a:p>
            <a:pPr marL="457200" indent="-457200" eaLnBrk="1" hangingPunct="1">
              <a:buFont typeface="+mj-lt"/>
              <a:buAutoNum type="arabicPeriod" startAt="9"/>
            </a:pPr>
            <a:r>
              <a:rPr lang="en-US" sz="2400" dirty="0" smtClean="0">
                <a:solidFill>
                  <a:srgbClr val="080808"/>
                </a:solidFill>
              </a:rPr>
              <a:t>We know that our differences make us interesting and unique</a:t>
            </a:r>
            <a:endParaRPr lang="en-US" sz="24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i="1" dirty="0" smtClean="0">
                <a:solidFill>
                  <a:srgbClr val="080808"/>
                </a:solidFill>
              </a:rPr>
              <a:t>* These are examples- generally six to eight agreements will suffice- you may use any of the examples if appropriate, or ask the students to make their own.</a:t>
            </a:r>
            <a:endParaRPr lang="en-US" sz="2400" i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3" y="76200"/>
            <a:ext cx="7127875" cy="533400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080808"/>
                </a:solidFill>
              </a:rPr>
              <a:t>Lesson Activity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667001" y="1295400"/>
            <a:ext cx="5638800" cy="53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838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Identity Wheel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399" y="188913"/>
            <a:ext cx="7359651" cy="723900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080808"/>
                </a:solidFill>
              </a:rPr>
              <a:t>Aspects of our Identity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371600"/>
            <a:ext cx="7116762" cy="52974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 smtClean="0">
                <a:solidFill>
                  <a:srgbClr val="080808"/>
                </a:solidFill>
              </a:rPr>
              <a:t>Inside of the Circle</a:t>
            </a:r>
          </a:p>
          <a:p>
            <a:r>
              <a:rPr lang="en-US" sz="2000" dirty="0" smtClean="0">
                <a:solidFill>
                  <a:srgbClr val="080808"/>
                </a:solidFill>
              </a:rPr>
              <a:t>Pieces of our identity that “typically” do not change. Set in place.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b="1" dirty="0" smtClean="0">
                <a:solidFill>
                  <a:srgbClr val="080808"/>
                </a:solidFill>
              </a:rPr>
              <a:t>Outside of the Circle</a:t>
            </a:r>
          </a:p>
          <a:p>
            <a:r>
              <a:rPr lang="en-US" sz="2000" dirty="0" smtClean="0">
                <a:solidFill>
                  <a:srgbClr val="080808"/>
                </a:solidFill>
              </a:rPr>
              <a:t>Pieces of our identity that “can” change at any given time and place in our lives.</a:t>
            </a:r>
          </a:p>
        </p:txBody>
      </p:sp>
    </p:spTree>
    <p:extLst>
      <p:ext uri="{BB962C8B-B14F-4D97-AF65-F5344CB8AC3E}">
        <p14:creationId xmlns:p14="http://schemas.microsoft.com/office/powerpoint/2010/main" val="33639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399" y="188913"/>
            <a:ext cx="7359651" cy="723900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080808"/>
                </a:solidFill>
              </a:rPr>
              <a:t>Who are you?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 smtClean="0">
                <a:solidFill>
                  <a:srgbClr val="080808"/>
                </a:solidFill>
              </a:rPr>
              <a:t>Phase 1</a:t>
            </a:r>
          </a:p>
          <a:p>
            <a:r>
              <a:rPr lang="en-US" sz="2000" smtClean="0">
                <a:solidFill>
                  <a:srgbClr val="080808"/>
                </a:solidFill>
              </a:rPr>
              <a:t>Choose </a:t>
            </a:r>
            <a:r>
              <a:rPr lang="en-US" sz="2000" dirty="0" smtClean="0">
                <a:solidFill>
                  <a:srgbClr val="080808"/>
                </a:solidFill>
              </a:rPr>
              <a:t>what you “want” to identify (3 to 5 characteristics)</a:t>
            </a:r>
          </a:p>
          <a:p>
            <a:r>
              <a:rPr lang="en-US" sz="2000" dirty="0" smtClean="0">
                <a:solidFill>
                  <a:srgbClr val="080808"/>
                </a:solidFill>
              </a:rPr>
              <a:t>Share with your partner(s)</a:t>
            </a:r>
          </a:p>
          <a:p>
            <a:r>
              <a:rPr lang="en-US" sz="2000" dirty="0" smtClean="0">
                <a:solidFill>
                  <a:srgbClr val="080808"/>
                </a:solidFill>
              </a:rPr>
              <a:t>Place your dots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b="1" dirty="0" smtClean="0">
                <a:solidFill>
                  <a:srgbClr val="080808"/>
                </a:solidFill>
              </a:rPr>
              <a:t>Phase 2</a:t>
            </a:r>
          </a:p>
          <a:p>
            <a:r>
              <a:rPr lang="en-US" sz="2000" dirty="0" smtClean="0">
                <a:solidFill>
                  <a:srgbClr val="080808"/>
                </a:solidFill>
              </a:rPr>
              <a:t>Choose 3 to 5 characteristics of identity that you think you see in your schools culture/climate/</a:t>
            </a:r>
          </a:p>
          <a:p>
            <a:r>
              <a:rPr lang="en-US" sz="2000" dirty="0" smtClean="0">
                <a:solidFill>
                  <a:srgbClr val="080808"/>
                </a:solidFill>
              </a:rPr>
              <a:t>Place your stars</a:t>
            </a:r>
          </a:p>
          <a:p>
            <a:r>
              <a:rPr lang="en-US" sz="2000" dirty="0" smtClean="0">
                <a:solidFill>
                  <a:srgbClr val="080808"/>
                </a:solidFill>
              </a:rPr>
              <a:t>Discuss connections and differences</a:t>
            </a:r>
          </a:p>
          <a:p>
            <a:pPr marL="0" indent="0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80808"/>
                </a:solidFill>
              </a:rPr>
              <a:t>Phase 3</a:t>
            </a:r>
          </a:p>
          <a:p>
            <a:r>
              <a:rPr lang="en-US" sz="2000" dirty="0" smtClean="0">
                <a:solidFill>
                  <a:srgbClr val="080808"/>
                </a:solidFill>
              </a:rPr>
              <a:t>Make your own, or classroom poster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649287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080808"/>
                </a:solidFill>
              </a:rPr>
              <a:t>Final Closing Reflection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341"/>
          <a:stretch/>
        </p:blipFill>
        <p:spPr>
          <a:xfrm>
            <a:off x="2971800" y="2590800"/>
            <a:ext cx="4721847" cy="27739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0542" y="990600"/>
            <a:ext cx="7116762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Popcorn </a:t>
            </a:r>
            <a:r>
              <a:rPr lang="en-US" sz="2000" dirty="0" smtClean="0">
                <a:solidFill>
                  <a:schemeClr val="tx2"/>
                </a:solidFill>
              </a:rPr>
              <a:t>Closing: </a:t>
            </a:r>
            <a:r>
              <a:rPr lang="en-US" sz="2000" dirty="0">
                <a:solidFill>
                  <a:schemeClr val="tx2"/>
                </a:solidFill>
              </a:rPr>
              <a:t>(time permitting) </a:t>
            </a:r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uickly </a:t>
            </a:r>
            <a:r>
              <a:rPr lang="en-US" sz="2000" dirty="0">
                <a:solidFill>
                  <a:schemeClr val="tx2"/>
                </a:solidFill>
              </a:rPr>
              <a:t>share a word to describe how you felt </a:t>
            </a:r>
            <a:r>
              <a:rPr lang="en-US" sz="2000" smtClean="0">
                <a:solidFill>
                  <a:schemeClr val="tx2"/>
                </a:solidFill>
              </a:rPr>
              <a:t>about today’s </a:t>
            </a:r>
            <a:r>
              <a:rPr lang="en-US" sz="2000" dirty="0">
                <a:solidFill>
                  <a:schemeClr val="tx2"/>
                </a:solidFill>
              </a:rPr>
              <a:t>lesson.</a:t>
            </a: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649287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080808"/>
                </a:solidFill>
              </a:rPr>
              <a:t>Check-in/Questionnaire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80808"/>
                </a:solidFill>
              </a:rPr>
              <a:t>Complete Lesson </a:t>
            </a:r>
            <a:r>
              <a:rPr lang="en-US" sz="2000" smtClean="0">
                <a:solidFill>
                  <a:srgbClr val="080808"/>
                </a:solidFill>
              </a:rPr>
              <a:t>4 Questionnaire</a:t>
            </a:r>
            <a:endParaRPr lang="en-US" sz="20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51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C937969AFE074DBC2559AD06511E5F" ma:contentTypeVersion="" ma:contentTypeDescription="Create a new document." ma:contentTypeScope="" ma:versionID="85ab7b3fd60249c42bb1cd796f8d618f">
  <xsd:schema xmlns:xsd="http://www.w3.org/2001/XMLSchema" xmlns:xs="http://www.w3.org/2001/XMLSchema" xmlns:p="http://schemas.microsoft.com/office/2006/metadata/properties" xmlns:ns2="7facdb51-5a5c-4130-9ce7-d226f3f19c4a" xmlns:ns3="13a232e2-78cc-4257-898a-885b908b9506" targetNamespace="http://schemas.microsoft.com/office/2006/metadata/properties" ma:root="true" ma:fieldsID="071a6a3191d6351bd1a1278611c9ff29" ns2:_="" ns3:_="">
    <xsd:import namespace="7facdb51-5a5c-4130-9ce7-d226f3f19c4a"/>
    <xsd:import namespace="13a232e2-78cc-4257-898a-885b908b95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cdb51-5a5c-4130-9ce7-d226f3f19c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232e2-78cc-4257-898a-885b908b95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28FC43-C7A5-4A28-9EDE-07CFB29076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acdb51-5a5c-4130-9ce7-d226f3f19c4a"/>
    <ds:schemaRef ds:uri="13a232e2-78cc-4257-898a-885b908b95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10B640-4BED-430E-96D5-C4023E96666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3a232e2-78cc-4257-898a-885b908b9506"/>
    <ds:schemaRef ds:uri="http://purl.org/dc/terms/"/>
    <ds:schemaRef ds:uri="http://schemas.openxmlformats.org/package/2006/metadata/core-properties"/>
    <ds:schemaRef ds:uri="http://purl.org/dc/dcmitype/"/>
    <ds:schemaRef ds:uri="7facdb51-5a5c-4130-9ce7-d226f3f19c4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B11718-523A-4E43-839F-64F1CCDAFF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template8</Template>
  <TotalTime>267</TotalTime>
  <Words>345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Berlin Sans FB Demi</vt:lpstr>
      <vt:lpstr>Calibri</vt:lpstr>
      <vt:lpstr>Times New Roman</vt:lpstr>
      <vt:lpstr>Wingdings</vt:lpstr>
      <vt:lpstr>template</vt:lpstr>
      <vt:lpstr>Washoe County School District: Lesson 4- Embracing and Respecting Differences</vt:lpstr>
      <vt:lpstr>Lesson Objective</vt:lpstr>
      <vt:lpstr>Shared Agreements</vt:lpstr>
      <vt:lpstr>Shared Agreements</vt:lpstr>
      <vt:lpstr>Lesson Activity</vt:lpstr>
      <vt:lpstr>Aspects of our Identity</vt:lpstr>
      <vt:lpstr>Who are you?</vt:lpstr>
      <vt:lpstr>Final Closing Reflection</vt:lpstr>
      <vt:lpstr>Check-in/Questionnaire</vt:lpstr>
    </vt:vector>
  </TitlesOfParts>
  <Company>Metropolitan State University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Washoe County School District: Lesson 3- Gender Respect &amp; Equity (Inappropriate touch, boundaries,                “up-stander” expectations, how to be an ally)</dc:title>
  <dc:creator>Garcia, Isaac</dc:creator>
  <cp:lastModifiedBy>Folkers, Maggie</cp:lastModifiedBy>
  <cp:revision>27</cp:revision>
  <dcterms:created xsi:type="dcterms:W3CDTF">2019-03-25T20:13:07Z</dcterms:created>
  <dcterms:modified xsi:type="dcterms:W3CDTF">2019-07-29T21:42:39Z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0x010100DEC937969AFE074DBC2559AD06511E5F</vt:lpwstr>
  </property>
</Properties>
</file>